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02" r:id="rId3"/>
    <p:sldId id="292" r:id="rId4"/>
    <p:sldId id="303" r:id="rId5"/>
    <p:sldId id="305" r:id="rId6"/>
    <p:sldId id="306" r:id="rId7"/>
    <p:sldId id="307" r:id="rId8"/>
    <p:sldId id="266" r:id="rId9"/>
    <p:sldId id="258" r:id="rId10"/>
    <p:sldId id="295" r:id="rId11"/>
    <p:sldId id="296" r:id="rId12"/>
    <p:sldId id="308" r:id="rId13"/>
    <p:sldId id="294" r:id="rId14"/>
    <p:sldId id="311" r:id="rId15"/>
    <p:sldId id="309" r:id="rId16"/>
    <p:sldId id="312" r:id="rId17"/>
    <p:sldId id="293" r:id="rId18"/>
    <p:sldId id="304" r:id="rId19"/>
    <p:sldId id="267" r:id="rId20"/>
    <p:sldId id="257" r:id="rId21"/>
    <p:sldId id="261" r:id="rId22"/>
    <p:sldId id="263" r:id="rId23"/>
    <p:sldId id="291" r:id="rId24"/>
    <p:sldId id="271" r:id="rId25"/>
    <p:sldId id="299" r:id="rId26"/>
    <p:sldId id="268" r:id="rId27"/>
    <p:sldId id="262" r:id="rId28"/>
    <p:sldId id="274" r:id="rId29"/>
    <p:sldId id="283" r:id="rId30"/>
    <p:sldId id="298" r:id="rId31"/>
    <p:sldId id="264" r:id="rId32"/>
    <p:sldId id="269" r:id="rId33"/>
    <p:sldId id="281" r:id="rId34"/>
    <p:sldId id="282" r:id="rId35"/>
    <p:sldId id="260" r:id="rId36"/>
    <p:sldId id="287" r:id="rId37"/>
    <p:sldId id="285" r:id="rId38"/>
    <p:sldId id="301" r:id="rId39"/>
    <p:sldId id="286" r:id="rId40"/>
    <p:sldId id="310" r:id="rId41"/>
    <p:sldId id="313" r:id="rId42"/>
    <p:sldId id="297" r:id="rId43"/>
    <p:sldId id="270" r:id="rId44"/>
    <p:sldId id="273" r:id="rId45"/>
    <p:sldId id="277" r:id="rId46"/>
    <p:sldId id="290" r:id="rId47"/>
    <p:sldId id="276" r:id="rId48"/>
    <p:sldId id="278" r:id="rId49"/>
    <p:sldId id="280" r:id="rId50"/>
    <p:sldId id="279" r:id="rId51"/>
    <p:sldId id="275" r:id="rId52"/>
    <p:sldId id="300" r:id="rId53"/>
    <p:sldId id="288" r:id="rId54"/>
    <p:sldId id="284" r:id="rId55"/>
    <p:sldId id="265"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5" d="100"/>
          <a:sy n="105" d="100"/>
        </p:scale>
        <p:origin x="12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FR" dirty="0"/>
              <a:t>Modifiez le style du titre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46C117F-5CCF-4837-BE5F-2B92066CAFAF}" type="datetimeFigureOut">
              <a:rPr lang="en-US" dirty="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84EB90BD-B6CE-46B7-997F-7313B992CCDC}" type="datetimeFigureOut">
              <a:rPr lang="en-US" dirty="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DB9D11F-B188-461D-B23F-39381795C052}" type="datetimeFigureOut">
              <a:rPr lang="en-US" dirty="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52E6D8D9-55A2-4063-B0F3-121F44549695}" type="datetimeFigureOut">
              <a:rPr lang="en-US" dirty="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FR"/>
              <a:t>Modifiez le style du titre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D4B24536-994D-4021-A283-9F449C0DB509}" type="datetimeFigureOut">
              <a:rPr lang="en-US" dirty="0"/>
              <a:t>4/15/2020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FR"/>
              <a:t>Modifiez le style du titre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3CBBBB78-C96F-47B7-AB17-D852CA960AC9}" type="datetimeFigureOut">
              <a:rPr lang="en-US" dirty="0"/>
              <a:t>4/15/2020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4/15/2020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pic>
        <p:nvPicPr>
          <p:cNvPr id="8" name="Image 7">
            <a:extLst>
              <a:ext uri="{FF2B5EF4-FFF2-40B4-BE49-F238E27FC236}">
                <a16:creationId xmlns:a16="http://schemas.microsoft.com/office/drawing/2014/main" id="{ECE98E4A-576B-4A29-BD9E-DE878C9E28AD}"/>
              </a:ext>
            </a:extLst>
          </p:cNvPr>
          <p:cNvPicPr>
            <a:picLocks noChangeAspect="1"/>
          </p:cNvPicPr>
          <p:nvPr userDrawn="1"/>
        </p:nvPicPr>
        <p:blipFill>
          <a:blip r:embed="rId4"/>
          <a:stretch>
            <a:fillRect/>
          </a:stretch>
        </p:blipFill>
        <p:spPr>
          <a:xfrm>
            <a:off x="10437812" y="601980"/>
            <a:ext cx="1751011" cy="174564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FR"/>
              <a:t>Modifiez le style du titre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30578ACC-22D6-47C1-A373-4FD133E34F3C}" type="datetimeFigureOut">
              <a:rPr lang="en-US" dirty="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FR"/>
              <a:t>Modifiez le style du titre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0322" y="3030008"/>
            <a:ext cx="4698355" cy="290617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594123" y="3030008"/>
            <a:ext cx="4700059" cy="290617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4/15/2020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4/15/2020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4/15/2020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E331444B-B92B-4E27-8C94-BB93EAF5CB18}" type="datetimeFigureOut">
              <a:rPr lang="en-US" dirty="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63EFA5E-FA76-400D-B3DC-F0BA90E6D107}" type="datetimeFigureOut">
              <a:rPr lang="en-US" dirty="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4/15/2020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1B5A50-101F-4565-8DF1-F34E2170681F}"/>
              </a:ext>
            </a:extLst>
          </p:cNvPr>
          <p:cNvSpPr>
            <a:spLocks noGrp="1"/>
          </p:cNvSpPr>
          <p:nvPr>
            <p:ph type="ctrTitle"/>
          </p:nvPr>
        </p:nvSpPr>
        <p:spPr>
          <a:xfrm>
            <a:off x="680322" y="2788920"/>
            <a:ext cx="8144134" cy="1317859"/>
          </a:xfrm>
        </p:spPr>
        <p:txBody>
          <a:bodyPr>
            <a:normAutofit/>
          </a:bodyPr>
          <a:lstStyle/>
          <a:p>
            <a:r>
              <a:rPr lang="fr-FR" sz="4000" dirty="0"/>
              <a:t>Le sommeil du bébé allaité </a:t>
            </a:r>
            <a:br>
              <a:rPr lang="fr-FR" sz="4000" dirty="0"/>
            </a:br>
            <a:r>
              <a:rPr lang="fr-FR" sz="4000" dirty="0"/>
              <a:t>et de la mère allaitante</a:t>
            </a:r>
          </a:p>
        </p:txBody>
      </p:sp>
      <p:sp>
        <p:nvSpPr>
          <p:cNvPr id="3" name="Sous-titre 2">
            <a:extLst>
              <a:ext uri="{FF2B5EF4-FFF2-40B4-BE49-F238E27FC236}">
                <a16:creationId xmlns:a16="http://schemas.microsoft.com/office/drawing/2014/main" id="{501BC7F6-D2CF-46CE-8BC0-A501EF6D3147}"/>
              </a:ext>
            </a:extLst>
          </p:cNvPr>
          <p:cNvSpPr>
            <a:spLocks noGrp="1"/>
          </p:cNvSpPr>
          <p:nvPr>
            <p:ph type="subTitle" idx="1"/>
          </p:nvPr>
        </p:nvSpPr>
        <p:spPr/>
        <p:txBody>
          <a:bodyPr/>
          <a:lstStyle/>
          <a:p>
            <a:r>
              <a:rPr lang="fr-FR" dirty="0"/>
              <a:t>Claude </a:t>
            </a:r>
            <a:r>
              <a:rPr lang="fr-FR" dirty="0" err="1"/>
              <a:t>Didierjean-Jouveau</a:t>
            </a:r>
            <a:endParaRPr lang="fr-FR" dirty="0"/>
          </a:p>
        </p:txBody>
      </p:sp>
      <p:pic>
        <p:nvPicPr>
          <p:cNvPr id="5" name="Image 4">
            <a:extLst>
              <a:ext uri="{FF2B5EF4-FFF2-40B4-BE49-F238E27FC236}">
                <a16:creationId xmlns:a16="http://schemas.microsoft.com/office/drawing/2014/main" id="{F0AB4BE6-87EC-4E66-8101-8EF969D68F1E}"/>
              </a:ext>
            </a:extLst>
          </p:cNvPr>
          <p:cNvPicPr>
            <a:picLocks noChangeAspect="1"/>
          </p:cNvPicPr>
          <p:nvPr/>
        </p:nvPicPr>
        <p:blipFill>
          <a:blip r:embed="rId2"/>
          <a:stretch>
            <a:fillRect/>
          </a:stretch>
        </p:blipFill>
        <p:spPr>
          <a:xfrm>
            <a:off x="0" y="-19306"/>
            <a:ext cx="2617414" cy="2609385"/>
          </a:xfrm>
          <a:prstGeom prst="rect">
            <a:avLst/>
          </a:prstGeom>
        </p:spPr>
      </p:pic>
    </p:spTree>
    <p:extLst>
      <p:ext uri="{BB962C8B-B14F-4D97-AF65-F5344CB8AC3E}">
        <p14:creationId xmlns:p14="http://schemas.microsoft.com/office/powerpoint/2010/main" val="2724798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4CC94A-D25F-4C52-8513-AB4B7FC4B018}"/>
              </a:ext>
            </a:extLst>
          </p:cNvPr>
          <p:cNvSpPr>
            <a:spLocks noGrp="1"/>
          </p:cNvSpPr>
          <p:nvPr>
            <p:ph type="title"/>
          </p:nvPr>
        </p:nvSpPr>
        <p:spPr/>
        <p:txBody>
          <a:bodyPr/>
          <a:lstStyle/>
          <a:p>
            <a:r>
              <a:rPr lang="fr-FR" dirty="0"/>
              <a:t>Un lait somnifère ?</a:t>
            </a:r>
          </a:p>
        </p:txBody>
      </p:sp>
      <p:sp>
        <p:nvSpPr>
          <p:cNvPr id="3" name="Espace réservé du contenu 2">
            <a:extLst>
              <a:ext uri="{FF2B5EF4-FFF2-40B4-BE49-F238E27FC236}">
                <a16:creationId xmlns:a16="http://schemas.microsoft.com/office/drawing/2014/main" id="{7F46264F-A5F6-42BB-A6D1-55847FBE2436}"/>
              </a:ext>
            </a:extLst>
          </p:cNvPr>
          <p:cNvSpPr>
            <a:spLocks noGrp="1"/>
          </p:cNvSpPr>
          <p:nvPr>
            <p:ph idx="1"/>
          </p:nvPr>
        </p:nvSpPr>
        <p:spPr/>
        <p:txBody>
          <a:bodyPr>
            <a:normAutofit fontScale="92500" lnSpcReduction="20000"/>
          </a:bodyPr>
          <a:lstStyle/>
          <a:p>
            <a:r>
              <a:rPr lang="fr-FR" dirty="0"/>
              <a:t>Le lait de femme contient des nucléotides qui jouent un rôle important dans la régulation du sommeil.</a:t>
            </a:r>
          </a:p>
          <a:p>
            <a:r>
              <a:rPr lang="fr-FR" dirty="0"/>
              <a:t>Des chercheurs espagnols ont étudié la concentration de trois nucléotides (adénine, guanine et uridine) dans le lait de 30 femmes tiré à six ou huit reprises au cours d’une période de 24 heures. Ces nucléotides calment le système nerveux central, entraînant repos et sommeil. </a:t>
            </a:r>
            <a:r>
              <a:rPr lang="fr-FR" dirty="0">
                <a:highlight>
                  <a:srgbClr val="800000"/>
                </a:highlight>
              </a:rPr>
              <a:t>Ils ont trouvé une plus forte concentration dans le lait tiré pendant la nuit (entre 8 h du soir et 8 h du matin).</a:t>
            </a:r>
          </a:p>
          <a:p>
            <a:r>
              <a:rPr lang="fr-FR" dirty="0"/>
              <a:t>Cela explique sans doute pourquoi les bébés se rendorment généralement si facilement après une petite tétée la nuit !</a:t>
            </a:r>
          </a:p>
          <a:p>
            <a:r>
              <a:rPr lang="fr-FR" i="1" dirty="0" err="1"/>
              <a:t>Sánchez</a:t>
            </a:r>
            <a:r>
              <a:rPr lang="fr-FR" i="1" dirty="0"/>
              <a:t> CL et al,, The possible </a:t>
            </a:r>
            <a:r>
              <a:rPr lang="fr-FR" i="1" dirty="0" err="1"/>
              <a:t>role</a:t>
            </a:r>
            <a:r>
              <a:rPr lang="fr-FR" i="1" dirty="0"/>
              <a:t> of </a:t>
            </a:r>
            <a:r>
              <a:rPr lang="fr-FR" i="1" dirty="0" err="1"/>
              <a:t>human</a:t>
            </a:r>
            <a:r>
              <a:rPr lang="fr-FR" i="1" dirty="0"/>
              <a:t> </a:t>
            </a:r>
            <a:r>
              <a:rPr lang="fr-FR" i="1" dirty="0" err="1"/>
              <a:t>milk</a:t>
            </a:r>
            <a:r>
              <a:rPr lang="fr-FR" i="1" dirty="0"/>
              <a:t> </a:t>
            </a:r>
            <a:r>
              <a:rPr lang="fr-FR" i="1" dirty="0" err="1"/>
              <a:t>nucleotides</a:t>
            </a:r>
            <a:r>
              <a:rPr lang="fr-FR" i="1" dirty="0"/>
              <a:t> as </a:t>
            </a:r>
            <a:r>
              <a:rPr lang="fr-FR" i="1" dirty="0" err="1"/>
              <a:t>sleep</a:t>
            </a:r>
            <a:r>
              <a:rPr lang="fr-FR" i="1" dirty="0"/>
              <a:t> </a:t>
            </a:r>
            <a:r>
              <a:rPr lang="fr-FR" i="1" dirty="0" err="1"/>
              <a:t>inducers</a:t>
            </a:r>
            <a:r>
              <a:rPr lang="fr-FR" i="1" dirty="0"/>
              <a:t>, </a:t>
            </a:r>
            <a:r>
              <a:rPr lang="fr-FR" i="1" dirty="0" err="1"/>
              <a:t>Nutritional</a:t>
            </a:r>
            <a:r>
              <a:rPr lang="fr-FR" i="1" dirty="0"/>
              <a:t> Neuroscience 2009 ; 12(1) : 2-8.</a:t>
            </a:r>
          </a:p>
          <a:p>
            <a:endParaRPr lang="fr-FR" dirty="0"/>
          </a:p>
          <a:p>
            <a:pPr marL="0" indent="0">
              <a:buNone/>
            </a:pPr>
            <a:endParaRPr lang="fr-FR" dirty="0"/>
          </a:p>
          <a:p>
            <a:endParaRPr lang="fr-FR" dirty="0"/>
          </a:p>
        </p:txBody>
      </p:sp>
    </p:spTree>
    <p:extLst>
      <p:ext uri="{BB962C8B-B14F-4D97-AF65-F5344CB8AC3E}">
        <p14:creationId xmlns:p14="http://schemas.microsoft.com/office/powerpoint/2010/main" val="127483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6E2BC-F694-4051-8835-45039996E38B}"/>
              </a:ext>
            </a:extLst>
          </p:cNvPr>
          <p:cNvSpPr>
            <a:spLocks noGrp="1"/>
          </p:cNvSpPr>
          <p:nvPr>
            <p:ph type="title"/>
          </p:nvPr>
        </p:nvSpPr>
        <p:spPr/>
        <p:txBody>
          <a:bodyPr/>
          <a:lstStyle/>
          <a:p>
            <a:r>
              <a:rPr lang="fr-FR" dirty="0"/>
              <a:t>Un lait somnifère ?</a:t>
            </a:r>
          </a:p>
        </p:txBody>
      </p:sp>
      <p:sp>
        <p:nvSpPr>
          <p:cNvPr id="3" name="Espace réservé du contenu 2">
            <a:extLst>
              <a:ext uri="{FF2B5EF4-FFF2-40B4-BE49-F238E27FC236}">
                <a16:creationId xmlns:a16="http://schemas.microsoft.com/office/drawing/2014/main" id="{157A3439-7BDD-4854-BBB1-F6F0496434A3}"/>
              </a:ext>
            </a:extLst>
          </p:cNvPr>
          <p:cNvSpPr>
            <a:spLocks noGrp="1"/>
          </p:cNvSpPr>
          <p:nvPr>
            <p:ph idx="1"/>
          </p:nvPr>
        </p:nvSpPr>
        <p:spPr/>
        <p:txBody>
          <a:bodyPr>
            <a:normAutofit/>
          </a:bodyPr>
          <a:lstStyle/>
          <a:p>
            <a:r>
              <a:rPr lang="fr-FR" dirty="0"/>
              <a:t>Les mêmes chercheurs ont remarqué que le lait du matin est riche en L-tyrosine, acide aminé qui est le précurseur de la dopamine et de l’adrénaline, les neurotransmetteurs de l’éveil, du dynamisme, de la concentration. </a:t>
            </a:r>
          </a:p>
          <a:p>
            <a:r>
              <a:rPr lang="fr-FR" dirty="0"/>
              <a:t>Mais à partir de 17 heures, le lait est riche en </a:t>
            </a:r>
            <a:r>
              <a:rPr lang="fr-FR" dirty="0">
                <a:highlight>
                  <a:srgbClr val="800000"/>
                </a:highlight>
              </a:rPr>
              <a:t>tryptophane</a:t>
            </a:r>
            <a:r>
              <a:rPr lang="fr-FR" dirty="0"/>
              <a:t>, acide aminé précurseur de la sérotonine et de la </a:t>
            </a:r>
            <a:r>
              <a:rPr lang="fr-FR" dirty="0">
                <a:highlight>
                  <a:srgbClr val="800000"/>
                </a:highlight>
              </a:rPr>
              <a:t>mélatonine</a:t>
            </a:r>
            <a:r>
              <a:rPr lang="fr-FR" dirty="0"/>
              <a:t>.</a:t>
            </a:r>
          </a:p>
          <a:p>
            <a:r>
              <a:rPr lang="fr-FR" i="1" dirty="0" err="1"/>
              <a:t>Sánchez</a:t>
            </a:r>
            <a:r>
              <a:rPr lang="fr-FR" i="1" dirty="0"/>
              <a:t> CL et al., </a:t>
            </a:r>
            <a:r>
              <a:rPr lang="fr-FR" i="1" dirty="0" err="1"/>
              <a:t>Nitrogen</a:t>
            </a:r>
            <a:r>
              <a:rPr lang="fr-FR" i="1" dirty="0"/>
              <a:t> and </a:t>
            </a:r>
            <a:r>
              <a:rPr lang="fr-FR" i="1" dirty="0" err="1"/>
              <a:t>protein</a:t>
            </a:r>
            <a:r>
              <a:rPr lang="fr-FR" i="1" dirty="0"/>
              <a:t> content </a:t>
            </a:r>
            <a:r>
              <a:rPr lang="fr-FR" i="1" dirty="0" err="1"/>
              <a:t>analysis</a:t>
            </a:r>
            <a:r>
              <a:rPr lang="fr-FR" i="1" dirty="0"/>
              <a:t> of </a:t>
            </a:r>
            <a:r>
              <a:rPr lang="fr-FR" i="1" dirty="0" err="1"/>
              <a:t>human</a:t>
            </a:r>
            <a:r>
              <a:rPr lang="fr-FR" i="1" dirty="0"/>
              <a:t> </a:t>
            </a:r>
            <a:r>
              <a:rPr lang="fr-FR" i="1" dirty="0" err="1"/>
              <a:t>milk</a:t>
            </a:r>
            <a:r>
              <a:rPr lang="fr-FR" i="1" dirty="0"/>
              <a:t>, </a:t>
            </a:r>
            <a:r>
              <a:rPr lang="fr-FR" i="1" dirty="0" err="1"/>
              <a:t>diurnality</a:t>
            </a:r>
            <a:r>
              <a:rPr lang="fr-FR" i="1" dirty="0"/>
              <a:t> vs. </a:t>
            </a:r>
            <a:r>
              <a:rPr lang="fr-FR" i="1" dirty="0" err="1"/>
              <a:t>nocturnality</a:t>
            </a:r>
            <a:r>
              <a:rPr lang="fr-FR" i="1" dirty="0"/>
              <a:t>, </a:t>
            </a:r>
            <a:r>
              <a:rPr lang="fr-FR" i="1" dirty="0" err="1"/>
              <a:t>Nutr</a:t>
            </a:r>
            <a:r>
              <a:rPr lang="fr-FR" i="1" dirty="0"/>
              <a:t> </a:t>
            </a:r>
            <a:r>
              <a:rPr lang="fr-FR" i="1" dirty="0" err="1"/>
              <a:t>Hosp</a:t>
            </a:r>
            <a:r>
              <a:rPr lang="fr-FR" i="1" dirty="0"/>
              <a:t> 2011 ; 26 : 511–514.</a:t>
            </a:r>
          </a:p>
        </p:txBody>
      </p:sp>
    </p:spTree>
    <p:extLst>
      <p:ext uri="{BB962C8B-B14F-4D97-AF65-F5344CB8AC3E}">
        <p14:creationId xmlns:p14="http://schemas.microsoft.com/office/powerpoint/2010/main" val="9712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13BEA-2ECE-4C46-AE0D-736764A79D57}"/>
              </a:ext>
            </a:extLst>
          </p:cNvPr>
          <p:cNvSpPr>
            <a:spLocks noGrp="1"/>
          </p:cNvSpPr>
          <p:nvPr>
            <p:ph type="title"/>
          </p:nvPr>
        </p:nvSpPr>
        <p:spPr/>
        <p:txBody>
          <a:bodyPr/>
          <a:lstStyle/>
          <a:p>
            <a:r>
              <a:rPr lang="fr-FR" dirty="0"/>
              <a:t>Un lait somnifère ?</a:t>
            </a:r>
          </a:p>
        </p:txBody>
      </p:sp>
      <p:sp>
        <p:nvSpPr>
          <p:cNvPr id="3" name="Espace réservé du contenu 2">
            <a:extLst>
              <a:ext uri="{FF2B5EF4-FFF2-40B4-BE49-F238E27FC236}">
                <a16:creationId xmlns:a16="http://schemas.microsoft.com/office/drawing/2014/main" id="{93C44B17-BCAF-4FE3-B5D3-C90A461F17FB}"/>
              </a:ext>
            </a:extLst>
          </p:cNvPr>
          <p:cNvSpPr>
            <a:spLocks noGrp="1"/>
          </p:cNvSpPr>
          <p:nvPr>
            <p:ph idx="1"/>
          </p:nvPr>
        </p:nvSpPr>
        <p:spPr/>
        <p:txBody>
          <a:bodyPr>
            <a:normAutofit lnSpcReduction="10000"/>
          </a:bodyPr>
          <a:lstStyle/>
          <a:p>
            <a:r>
              <a:rPr lang="fr-FR" dirty="0"/>
              <a:t>Une autre étude espagnole a confirmé le rythme circadien du </a:t>
            </a:r>
            <a:r>
              <a:rPr lang="fr-FR" dirty="0">
                <a:highlight>
                  <a:srgbClr val="800000"/>
                </a:highlight>
              </a:rPr>
              <a:t>tryptophane </a:t>
            </a:r>
            <a:r>
              <a:rPr lang="fr-FR" dirty="0"/>
              <a:t>dans le lait maternel et a poursuivi la recherche en étudiant les niveaux d'un métabolite de la mélatonine (produit de dégradation) extrait de l’urine dans les couches du nourrisson allaité. L’étude des couches en valait la peine : le métabolite de la mélatonine présentait non seulement des rythmes circadiens clairs chez les bébés nourris au sein, mais il était également lié au taux de tryptophane des mères.</a:t>
            </a:r>
          </a:p>
          <a:p>
            <a:r>
              <a:rPr lang="fr-FR" i="1" dirty="0" err="1"/>
              <a:t>Cubero</a:t>
            </a:r>
            <a:r>
              <a:rPr lang="fr-FR" i="1" dirty="0"/>
              <a:t> J et al., The </a:t>
            </a:r>
            <a:r>
              <a:rPr lang="fr-FR" i="1" dirty="0" err="1"/>
              <a:t>circadian</a:t>
            </a:r>
            <a:r>
              <a:rPr lang="fr-FR" i="1" dirty="0"/>
              <a:t> </a:t>
            </a:r>
            <a:r>
              <a:rPr lang="fr-FR" i="1" dirty="0" err="1"/>
              <a:t>rhythm</a:t>
            </a:r>
            <a:r>
              <a:rPr lang="fr-FR" i="1" dirty="0"/>
              <a:t> of </a:t>
            </a:r>
            <a:r>
              <a:rPr lang="fr-FR" i="1" dirty="0" err="1"/>
              <a:t>tryptophan</a:t>
            </a:r>
            <a:r>
              <a:rPr lang="fr-FR" i="1" dirty="0"/>
              <a:t> in </a:t>
            </a:r>
            <a:r>
              <a:rPr lang="fr-FR" i="1" dirty="0" err="1"/>
              <a:t>breast</a:t>
            </a:r>
            <a:r>
              <a:rPr lang="fr-FR" i="1" dirty="0"/>
              <a:t> </a:t>
            </a:r>
            <a:r>
              <a:rPr lang="fr-FR" i="1" dirty="0" err="1"/>
              <a:t>milk</a:t>
            </a:r>
            <a:r>
              <a:rPr lang="fr-FR" i="1" dirty="0"/>
              <a:t> affects the </a:t>
            </a:r>
            <a:r>
              <a:rPr lang="fr-FR" i="1" dirty="0" err="1"/>
              <a:t>rhythms</a:t>
            </a:r>
            <a:r>
              <a:rPr lang="fr-FR" i="1" dirty="0"/>
              <a:t> of 6-sulfatoxymelatonin and </a:t>
            </a:r>
            <a:r>
              <a:rPr lang="fr-FR" i="1" dirty="0" err="1"/>
              <a:t>sleep</a:t>
            </a:r>
            <a:r>
              <a:rPr lang="fr-FR" i="1" dirty="0"/>
              <a:t> in </a:t>
            </a:r>
            <a:r>
              <a:rPr lang="fr-FR" i="1" dirty="0" err="1"/>
              <a:t>newborns</a:t>
            </a:r>
            <a:r>
              <a:rPr lang="fr-FR" i="1" dirty="0"/>
              <a:t>, Neuro </a:t>
            </a:r>
            <a:r>
              <a:rPr lang="fr-FR" i="1" dirty="0" err="1"/>
              <a:t>Endocrinology</a:t>
            </a:r>
            <a:r>
              <a:rPr lang="fr-FR" i="1" dirty="0"/>
              <a:t> </a:t>
            </a:r>
            <a:r>
              <a:rPr lang="fr-FR" i="1" dirty="0" err="1"/>
              <a:t>Letters</a:t>
            </a:r>
            <a:r>
              <a:rPr lang="fr-FR" i="1" dirty="0"/>
              <a:t> 2005 ; 26(6) : 657-61.</a:t>
            </a:r>
          </a:p>
        </p:txBody>
      </p:sp>
    </p:spTree>
    <p:extLst>
      <p:ext uri="{BB962C8B-B14F-4D97-AF65-F5344CB8AC3E}">
        <p14:creationId xmlns:p14="http://schemas.microsoft.com/office/powerpoint/2010/main" val="141115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4F7118-70D4-4B42-9313-70E64AD041AF}"/>
              </a:ext>
            </a:extLst>
          </p:cNvPr>
          <p:cNvSpPr>
            <a:spLocks noGrp="1"/>
          </p:cNvSpPr>
          <p:nvPr>
            <p:ph type="title"/>
          </p:nvPr>
        </p:nvSpPr>
        <p:spPr/>
        <p:txBody>
          <a:bodyPr/>
          <a:lstStyle/>
          <a:p>
            <a:r>
              <a:rPr lang="fr-FR" dirty="0"/>
              <a:t>Un lait somnifère ?</a:t>
            </a:r>
          </a:p>
        </p:txBody>
      </p:sp>
      <p:sp>
        <p:nvSpPr>
          <p:cNvPr id="3" name="Espace réservé du contenu 2">
            <a:extLst>
              <a:ext uri="{FF2B5EF4-FFF2-40B4-BE49-F238E27FC236}">
                <a16:creationId xmlns:a16="http://schemas.microsoft.com/office/drawing/2014/main" id="{57CF64AF-13A0-42EB-961F-65407CE3BA16}"/>
              </a:ext>
            </a:extLst>
          </p:cNvPr>
          <p:cNvSpPr>
            <a:spLocks noGrp="1"/>
          </p:cNvSpPr>
          <p:nvPr>
            <p:ph idx="1"/>
          </p:nvPr>
        </p:nvSpPr>
        <p:spPr/>
        <p:txBody>
          <a:bodyPr>
            <a:normAutofit lnSpcReduction="10000"/>
          </a:bodyPr>
          <a:lstStyle/>
          <a:p>
            <a:r>
              <a:rPr lang="fr-FR" dirty="0"/>
              <a:t>Le lait du matin est en moyenne trois fois plus concentré en cortisol que le soir. Cette hormone est associée au stress et rendrait le lait du début de journée plus énergisant.</a:t>
            </a:r>
          </a:p>
          <a:p>
            <a:r>
              <a:rPr lang="fr-FR" dirty="0"/>
              <a:t> Le soir en revanche, le lait contiendrait davantage de mélatonine, également appelée "hormone du sommeil«  (elle a également un rôle relaxant sur les muscles intestinaux, d’où moins de coliques).</a:t>
            </a:r>
          </a:p>
          <a:p>
            <a:r>
              <a:rPr lang="en-US" i="1" dirty="0"/>
              <a:t>Jennifer Hahn-Holbrook et al., Human milk as "</a:t>
            </a:r>
            <a:r>
              <a:rPr lang="en-US" i="1" dirty="0" err="1"/>
              <a:t>chrononutrition</a:t>
            </a:r>
            <a:r>
              <a:rPr lang="en-US" i="1" dirty="0"/>
              <a:t>": implications for child health and development, </a:t>
            </a:r>
            <a:r>
              <a:rPr lang="en-US" i="1" dirty="0" err="1"/>
              <a:t>Pediatr</a:t>
            </a:r>
            <a:r>
              <a:rPr lang="en-US" i="1" dirty="0"/>
              <a:t> Res 2019 ; 85(7) : 936-942.</a:t>
            </a:r>
            <a:endParaRPr lang="fr-FR" i="1" dirty="0"/>
          </a:p>
          <a:p>
            <a:endParaRPr lang="fr-FR" dirty="0"/>
          </a:p>
        </p:txBody>
      </p:sp>
    </p:spTree>
    <p:extLst>
      <p:ext uri="{BB962C8B-B14F-4D97-AF65-F5344CB8AC3E}">
        <p14:creationId xmlns:p14="http://schemas.microsoft.com/office/powerpoint/2010/main" val="426495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4F7118-70D4-4B42-9313-70E64AD041AF}"/>
              </a:ext>
            </a:extLst>
          </p:cNvPr>
          <p:cNvSpPr>
            <a:spLocks noGrp="1"/>
          </p:cNvSpPr>
          <p:nvPr>
            <p:ph type="title"/>
          </p:nvPr>
        </p:nvSpPr>
        <p:spPr/>
        <p:txBody>
          <a:bodyPr/>
          <a:lstStyle/>
          <a:p>
            <a:r>
              <a:rPr lang="fr-FR" dirty="0"/>
              <a:t>Un lait somnifère ?</a:t>
            </a:r>
          </a:p>
        </p:txBody>
      </p:sp>
      <p:sp>
        <p:nvSpPr>
          <p:cNvPr id="3" name="Espace réservé du contenu 2">
            <a:extLst>
              <a:ext uri="{FF2B5EF4-FFF2-40B4-BE49-F238E27FC236}">
                <a16:creationId xmlns:a16="http://schemas.microsoft.com/office/drawing/2014/main" id="{57CF64AF-13A0-42EB-961F-65407CE3BA16}"/>
              </a:ext>
            </a:extLst>
          </p:cNvPr>
          <p:cNvSpPr>
            <a:spLocks noGrp="1"/>
          </p:cNvSpPr>
          <p:nvPr>
            <p:ph idx="1"/>
          </p:nvPr>
        </p:nvSpPr>
        <p:spPr/>
        <p:txBody>
          <a:bodyPr>
            <a:normAutofit/>
          </a:bodyPr>
          <a:lstStyle/>
          <a:p>
            <a:r>
              <a:rPr lang="fr-FR" dirty="0"/>
              <a:t>Dossiers de l’allaitement n° 158,</a:t>
            </a:r>
          </a:p>
          <a:p>
            <a:pPr marL="0" indent="0">
              <a:buNone/>
            </a:pPr>
            <a:r>
              <a:rPr lang="fr-FR" dirty="0"/>
              <a:t>  mai 2020</a:t>
            </a:r>
          </a:p>
          <a:p>
            <a:endParaRPr lang="fr-FR" dirty="0"/>
          </a:p>
        </p:txBody>
      </p:sp>
      <p:pic>
        <p:nvPicPr>
          <p:cNvPr id="5" name="Image 4" descr="Une image contenant objet, horloge&#10;&#10;Description générée automatiquement">
            <a:extLst>
              <a:ext uri="{FF2B5EF4-FFF2-40B4-BE49-F238E27FC236}">
                <a16:creationId xmlns:a16="http://schemas.microsoft.com/office/drawing/2014/main" id="{FF5A51C8-DCD2-4C9A-9E52-79BEB354DF38}"/>
              </a:ext>
            </a:extLst>
          </p:cNvPr>
          <p:cNvPicPr>
            <a:picLocks noChangeAspect="1"/>
          </p:cNvPicPr>
          <p:nvPr/>
        </p:nvPicPr>
        <p:blipFill>
          <a:blip r:embed="rId2"/>
          <a:stretch>
            <a:fillRect/>
          </a:stretch>
        </p:blipFill>
        <p:spPr>
          <a:xfrm>
            <a:off x="5397189" y="1953566"/>
            <a:ext cx="5412059" cy="4904434"/>
          </a:xfrm>
          <a:prstGeom prst="rect">
            <a:avLst/>
          </a:prstGeom>
        </p:spPr>
      </p:pic>
    </p:spTree>
    <p:extLst>
      <p:ext uri="{BB962C8B-B14F-4D97-AF65-F5344CB8AC3E}">
        <p14:creationId xmlns:p14="http://schemas.microsoft.com/office/powerpoint/2010/main" val="259691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7CE582-BD7A-4E6E-B659-07F3D1A09DF4}"/>
              </a:ext>
            </a:extLst>
          </p:cNvPr>
          <p:cNvSpPr>
            <a:spLocks noGrp="1"/>
          </p:cNvSpPr>
          <p:nvPr>
            <p:ph type="title"/>
          </p:nvPr>
        </p:nvSpPr>
        <p:spPr/>
        <p:txBody>
          <a:bodyPr>
            <a:normAutofit/>
          </a:bodyPr>
          <a:lstStyle/>
          <a:p>
            <a:r>
              <a:rPr lang="fr-FR" sz="3400" dirty="0"/>
              <a:t>Implications pour les mères qui tirent leur lait</a:t>
            </a:r>
          </a:p>
        </p:txBody>
      </p:sp>
      <p:sp>
        <p:nvSpPr>
          <p:cNvPr id="3" name="Espace réservé du contenu 2">
            <a:extLst>
              <a:ext uri="{FF2B5EF4-FFF2-40B4-BE49-F238E27FC236}">
                <a16:creationId xmlns:a16="http://schemas.microsoft.com/office/drawing/2014/main" id="{F531D1EE-A211-453A-A778-5FA668E07B80}"/>
              </a:ext>
            </a:extLst>
          </p:cNvPr>
          <p:cNvSpPr>
            <a:spLocks noGrp="1"/>
          </p:cNvSpPr>
          <p:nvPr>
            <p:ph idx="1"/>
          </p:nvPr>
        </p:nvSpPr>
        <p:spPr/>
        <p:txBody>
          <a:bodyPr>
            <a:normAutofit fontScale="92500" lnSpcReduction="10000"/>
          </a:bodyPr>
          <a:lstStyle/>
          <a:p>
            <a:endParaRPr lang="fr-FR" dirty="0"/>
          </a:p>
          <a:p>
            <a:r>
              <a:rPr lang="fr-FR" dirty="0"/>
              <a:t>Étiqueter le lait tiré avec l'heure de la journée où il a été tiré pourrait aider à maintenir le lien précieux entre les composants du lait maternel et le sommeil du nourrisson, même lorsque la mère doit s'absenter.</a:t>
            </a:r>
          </a:p>
          <a:p>
            <a:r>
              <a:rPr lang="fr-FR" dirty="0"/>
              <a:t>« Il est très probable que la consommation d’un lait maternel dont le taux de cortisol s’élève de façon imprévisible et aléatoire peut donner à l’enfant des raisons de penser qu’il vit dans un environnement instable et dangereux. » (DA mai 2020)</a:t>
            </a:r>
          </a:p>
          <a:p>
            <a:r>
              <a:rPr lang="fr-FR" dirty="0"/>
              <a:t>« On peut supposer que l’administration matinale à un nourrisson de lait maternel exprimé pendant la nuit et contenant un taux élevé de mélatonine induira chez lui une sédation. » (DA mai 2020)</a:t>
            </a:r>
          </a:p>
        </p:txBody>
      </p:sp>
    </p:spTree>
    <p:extLst>
      <p:ext uri="{BB962C8B-B14F-4D97-AF65-F5344CB8AC3E}">
        <p14:creationId xmlns:p14="http://schemas.microsoft.com/office/powerpoint/2010/main" val="1869994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7CE582-BD7A-4E6E-B659-07F3D1A09DF4}"/>
              </a:ext>
            </a:extLst>
          </p:cNvPr>
          <p:cNvSpPr>
            <a:spLocks noGrp="1"/>
          </p:cNvSpPr>
          <p:nvPr>
            <p:ph type="title"/>
          </p:nvPr>
        </p:nvSpPr>
        <p:spPr/>
        <p:txBody>
          <a:bodyPr>
            <a:normAutofit/>
          </a:bodyPr>
          <a:lstStyle/>
          <a:p>
            <a:r>
              <a:rPr lang="fr-FR" sz="3400" dirty="0"/>
              <a:t>Implications pour les nuits</a:t>
            </a:r>
          </a:p>
        </p:txBody>
      </p:sp>
      <p:sp>
        <p:nvSpPr>
          <p:cNvPr id="3" name="Espace réservé du contenu 2">
            <a:extLst>
              <a:ext uri="{FF2B5EF4-FFF2-40B4-BE49-F238E27FC236}">
                <a16:creationId xmlns:a16="http://schemas.microsoft.com/office/drawing/2014/main" id="{F531D1EE-A211-453A-A778-5FA668E07B80}"/>
              </a:ext>
            </a:extLst>
          </p:cNvPr>
          <p:cNvSpPr>
            <a:spLocks noGrp="1"/>
          </p:cNvSpPr>
          <p:nvPr>
            <p:ph idx="1"/>
          </p:nvPr>
        </p:nvSpPr>
        <p:spPr>
          <a:xfrm>
            <a:off x="680321" y="2953511"/>
            <a:ext cx="9613861" cy="2982677"/>
          </a:xfrm>
        </p:spPr>
        <p:txBody>
          <a:bodyPr>
            <a:normAutofit/>
          </a:bodyPr>
          <a:lstStyle/>
          <a:p>
            <a:r>
              <a:rPr lang="fr-FR" sz="2800" dirty="0"/>
              <a:t>En cas de tétées nocturnes, le bébé reçoit le lait riche en mélatonine, prévu pour la nuit et le sommeil</a:t>
            </a:r>
          </a:p>
          <a:p>
            <a:r>
              <a:rPr lang="fr-FR" sz="2800" dirty="0"/>
              <a:t>Que se passe-t-il si le papa donne la nuit un biberon de lait tiré la journée, riche en cortisol, dans l’idée de « s’impliquer » et de « laisser la maman se reposer » ?</a:t>
            </a:r>
          </a:p>
        </p:txBody>
      </p:sp>
    </p:spTree>
    <p:extLst>
      <p:ext uri="{BB962C8B-B14F-4D97-AF65-F5344CB8AC3E}">
        <p14:creationId xmlns:p14="http://schemas.microsoft.com/office/powerpoint/2010/main" val="412141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6D43D4-35F7-4726-B072-A2B1884FC2BA}"/>
              </a:ext>
            </a:extLst>
          </p:cNvPr>
          <p:cNvSpPr>
            <a:spLocks noGrp="1"/>
          </p:cNvSpPr>
          <p:nvPr>
            <p:ph type="title"/>
          </p:nvPr>
        </p:nvSpPr>
        <p:spPr/>
        <p:txBody>
          <a:bodyPr/>
          <a:lstStyle/>
          <a:p>
            <a:r>
              <a:rPr lang="fr-FR" dirty="0"/>
              <a:t>Pourquoi croit-on qu’ils se réveillent plus ?</a:t>
            </a:r>
          </a:p>
        </p:txBody>
      </p:sp>
      <p:sp>
        <p:nvSpPr>
          <p:cNvPr id="3" name="Espace réservé du contenu 2">
            <a:extLst>
              <a:ext uri="{FF2B5EF4-FFF2-40B4-BE49-F238E27FC236}">
                <a16:creationId xmlns:a16="http://schemas.microsoft.com/office/drawing/2014/main" id="{8F103497-535B-46F8-968C-8BD7B7BA916D}"/>
              </a:ext>
            </a:extLst>
          </p:cNvPr>
          <p:cNvSpPr>
            <a:spLocks noGrp="1"/>
          </p:cNvSpPr>
          <p:nvPr>
            <p:ph idx="1"/>
          </p:nvPr>
        </p:nvSpPr>
        <p:spPr/>
        <p:txBody>
          <a:bodyPr>
            <a:normAutofit fontScale="62500" lnSpcReduction="20000"/>
          </a:bodyPr>
          <a:lstStyle/>
          <a:p>
            <a:r>
              <a:rPr lang="fr-FR" dirty="0"/>
              <a:t>Dans cette étude, non seulement les mères devaient tenir un journal, mais </a:t>
            </a:r>
            <a:r>
              <a:rPr lang="fr-FR" dirty="0">
                <a:highlight>
                  <a:srgbClr val="800000"/>
                </a:highlight>
              </a:rPr>
              <a:t>leur sommeil et celui de leurs bébés était également enregistré par un </a:t>
            </a:r>
            <a:r>
              <a:rPr lang="fr-FR" dirty="0" err="1">
                <a:highlight>
                  <a:srgbClr val="800000"/>
                </a:highlight>
              </a:rPr>
              <a:t>actigraphe</a:t>
            </a:r>
            <a:r>
              <a:rPr lang="fr-FR" dirty="0"/>
              <a:t>.</a:t>
            </a:r>
          </a:p>
          <a:p>
            <a:r>
              <a:rPr lang="fr-FR" dirty="0"/>
              <a:t>Résultat : les données </a:t>
            </a:r>
            <a:r>
              <a:rPr lang="fr-FR" dirty="0" err="1"/>
              <a:t>actigraphiques</a:t>
            </a:r>
            <a:r>
              <a:rPr lang="fr-FR" dirty="0"/>
              <a:t> montraient que la durée totale de sommeil et celle des plages de sommeil augmentait avec le temps, sans qu’une différence significative soit constatée entre 4 et 18 semaines entre les enfants exclusivement allaités et les enfants exclusivement nourris au lait industriel. La fréquence des réveils nocturnes était également similaire dans les deux groupes d’enfants. </a:t>
            </a:r>
            <a:r>
              <a:rPr lang="fr-FR" dirty="0">
                <a:highlight>
                  <a:srgbClr val="800000"/>
                </a:highlight>
              </a:rPr>
              <a:t>À 18 semaines, les enfants exclusivement allaités dormaient plus longtemps que ceux nourris au lait industriel</a:t>
            </a:r>
            <a:r>
              <a:rPr lang="fr-FR" dirty="0"/>
              <a:t>. </a:t>
            </a:r>
          </a:p>
          <a:p>
            <a:r>
              <a:rPr lang="fr-FR" dirty="0"/>
              <a:t>Mais, dès 8 semaines et jusqu’à 18 semaines, </a:t>
            </a:r>
            <a:r>
              <a:rPr lang="fr-FR" dirty="0">
                <a:highlight>
                  <a:srgbClr val="800000"/>
                </a:highlight>
              </a:rPr>
              <a:t>les mères donnant exclusivement un lait industriel surestimaient la qualité et la durée de sommeil nocturne de leur enfant et sous-estimaient la fréquence des réveils nocturnes</a:t>
            </a:r>
            <a:r>
              <a:rPr lang="fr-FR" dirty="0"/>
              <a:t> !</a:t>
            </a:r>
          </a:p>
          <a:p>
            <a:r>
              <a:rPr lang="fr-FR" dirty="0"/>
              <a:t>Cette étude montre d’une part qu’en dépit des convictions culturelles largement partagées, les enfants nourris au lait industriel ne dorment ni mieux ni plus longtemps que les enfants exclusivement allaités lorsque leur sommeil est évalué de façon objective, alors que les mères qui donnent un lait industriel surestiment significativement la durée et la qualité de sommeil de leur enfant, de même que les mères dont l’enfant dort dans une autre pièce que la chambre parentale.</a:t>
            </a:r>
          </a:p>
          <a:p>
            <a:r>
              <a:rPr lang="en-US" i="1" dirty="0" err="1"/>
              <a:t>Rudzik</a:t>
            </a:r>
            <a:r>
              <a:rPr lang="en-US" i="1" dirty="0"/>
              <a:t> AEF et al., Discrepancies in maternal reports of infant sleep vs actigraphy by mode of feeding, Sleep Med 2018 ; 49 : 90-8.</a:t>
            </a:r>
            <a:endParaRPr lang="fr-FR" i="1" dirty="0"/>
          </a:p>
          <a:p>
            <a:endParaRPr lang="fr-FR" dirty="0"/>
          </a:p>
        </p:txBody>
      </p:sp>
    </p:spTree>
    <p:extLst>
      <p:ext uri="{BB962C8B-B14F-4D97-AF65-F5344CB8AC3E}">
        <p14:creationId xmlns:p14="http://schemas.microsoft.com/office/powerpoint/2010/main" val="4744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DE1BAD-4B0A-445D-936F-2E5993F16EBE}"/>
              </a:ext>
            </a:extLst>
          </p:cNvPr>
          <p:cNvSpPr>
            <a:spLocks noGrp="1"/>
          </p:cNvSpPr>
          <p:nvPr>
            <p:ph type="title"/>
          </p:nvPr>
        </p:nvSpPr>
        <p:spPr/>
        <p:txBody>
          <a:bodyPr>
            <a:normAutofit/>
          </a:bodyPr>
          <a:lstStyle/>
          <a:p>
            <a:r>
              <a:rPr lang="fr-FR" sz="3200" dirty="0"/>
              <a:t>Pourquoi tous les bébés ne dorment-ils pas pareil ?</a:t>
            </a:r>
          </a:p>
        </p:txBody>
      </p:sp>
      <p:sp>
        <p:nvSpPr>
          <p:cNvPr id="3" name="Espace réservé du contenu 2">
            <a:extLst>
              <a:ext uri="{FF2B5EF4-FFF2-40B4-BE49-F238E27FC236}">
                <a16:creationId xmlns:a16="http://schemas.microsoft.com/office/drawing/2014/main" id="{6A641CED-E637-4D00-B6BE-58FE0EC1B36F}"/>
              </a:ext>
            </a:extLst>
          </p:cNvPr>
          <p:cNvSpPr>
            <a:spLocks noGrp="1"/>
          </p:cNvSpPr>
          <p:nvPr>
            <p:ph idx="1"/>
          </p:nvPr>
        </p:nvSpPr>
        <p:spPr/>
        <p:txBody>
          <a:bodyPr>
            <a:normAutofit fontScale="77500" lnSpcReduction="20000"/>
          </a:bodyPr>
          <a:lstStyle/>
          <a:p>
            <a:r>
              <a:rPr lang="fr-FR" dirty="0"/>
              <a:t>Une étude a été faite sur 995 paires de jumeaux québécois, nés entre 1995 et 1998, dont les mères ont rapporté les habitudes de sommeil à 6, 18, 30 et 48 mois.</a:t>
            </a:r>
          </a:p>
          <a:p>
            <a:r>
              <a:rPr lang="fr-FR" dirty="0"/>
              <a:t>Alors que les siestes diurnes semblaient, surtout à 2 ans, influencées positivement par des facteurs environnementaux (notamment un espace de sommeil au calme et dans l’obscurité), </a:t>
            </a:r>
            <a:r>
              <a:rPr lang="fr-FR" dirty="0">
                <a:highlight>
                  <a:srgbClr val="800000"/>
                </a:highlight>
              </a:rPr>
              <a:t>le sommeil nocturne (en particulier la durée de sommeil sans réveil) dépendait lui fortement de facteurs génétiques : à 47 % pour les bébés de 6 mois, à 58 % pour les bambins de 30 mois et à 54 % pour ceux de 48 mois.</a:t>
            </a:r>
          </a:p>
          <a:p>
            <a:r>
              <a:rPr lang="fr-FR" dirty="0"/>
              <a:t>Cela veut aussi dire que toutes les méthodes consistant à laisser le bébé pleurer s’il se réveille (plus ou moins et plus ou moins longtemps, voir Richard Ferber and Co) ne marcheront jamais avec certains bébés qui « </a:t>
            </a:r>
            <a:r>
              <a:rPr lang="fr-FR" dirty="0">
                <a:highlight>
                  <a:srgbClr val="800000"/>
                </a:highlight>
              </a:rPr>
              <a:t>sont programmés pour se réveiller pendant la nuit quoi qu’il arrive</a:t>
            </a:r>
            <a:r>
              <a:rPr lang="fr-FR" dirty="0"/>
              <a:t>, et ont besoin d’être réconfortés quand ils se réveillent. »</a:t>
            </a:r>
          </a:p>
          <a:p>
            <a:r>
              <a:rPr lang="en-US" i="1" dirty="0"/>
              <a:t>Touchette E et al, Genetic and Environmental Influences on Daytime and Nighttime Sleep Duration in Early Childhood, Pediatrics 2013 ; 131(6):e1874-80.</a:t>
            </a:r>
            <a:endParaRPr lang="fr-FR" i="1" dirty="0">
              <a:highlight>
                <a:srgbClr val="800000"/>
              </a:highlight>
            </a:endParaRPr>
          </a:p>
          <a:p>
            <a:endParaRPr lang="fr-FR" dirty="0"/>
          </a:p>
        </p:txBody>
      </p:sp>
    </p:spTree>
    <p:extLst>
      <p:ext uri="{BB962C8B-B14F-4D97-AF65-F5344CB8AC3E}">
        <p14:creationId xmlns:p14="http://schemas.microsoft.com/office/powerpoint/2010/main" val="58945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5EB61C-238D-472D-B4D8-0F2B86BAA6A3}"/>
              </a:ext>
            </a:extLst>
          </p:cNvPr>
          <p:cNvSpPr>
            <a:spLocks noGrp="1"/>
          </p:cNvSpPr>
          <p:nvPr>
            <p:ph type="title"/>
          </p:nvPr>
        </p:nvSpPr>
        <p:spPr/>
        <p:txBody>
          <a:bodyPr/>
          <a:lstStyle/>
          <a:p>
            <a:r>
              <a:rPr lang="fr-FR" dirty="0"/>
              <a:t>Les mères qui allaitent dorment-elles moins ?</a:t>
            </a:r>
          </a:p>
        </p:txBody>
      </p:sp>
      <p:pic>
        <p:nvPicPr>
          <p:cNvPr id="5" name="Espace réservé du contenu 4">
            <a:extLst>
              <a:ext uri="{FF2B5EF4-FFF2-40B4-BE49-F238E27FC236}">
                <a16:creationId xmlns:a16="http://schemas.microsoft.com/office/drawing/2014/main" id="{51FC387D-3F55-48B6-9459-2322C05C7FAA}"/>
              </a:ext>
            </a:extLst>
          </p:cNvPr>
          <p:cNvPicPr>
            <a:picLocks noGrp="1" noChangeAspect="1"/>
          </p:cNvPicPr>
          <p:nvPr>
            <p:ph idx="1"/>
          </p:nvPr>
        </p:nvPicPr>
        <p:blipFill>
          <a:blip r:embed="rId2"/>
          <a:stretch>
            <a:fillRect/>
          </a:stretch>
        </p:blipFill>
        <p:spPr>
          <a:xfrm>
            <a:off x="1194089" y="2000830"/>
            <a:ext cx="8239842" cy="4857170"/>
          </a:xfrm>
        </p:spPr>
      </p:pic>
    </p:spTree>
    <p:extLst>
      <p:ext uri="{BB962C8B-B14F-4D97-AF65-F5344CB8AC3E}">
        <p14:creationId xmlns:p14="http://schemas.microsoft.com/office/powerpoint/2010/main" val="53245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D07714-3CE6-4367-A685-94D3DB9857F2}"/>
              </a:ext>
            </a:extLst>
          </p:cNvPr>
          <p:cNvSpPr>
            <a:spLocks noGrp="1"/>
          </p:cNvSpPr>
          <p:nvPr>
            <p:ph type="title"/>
          </p:nvPr>
        </p:nvSpPr>
        <p:spPr/>
        <p:txBody>
          <a:bodyPr/>
          <a:lstStyle/>
          <a:p>
            <a:r>
              <a:rPr lang="fr-FR" dirty="0"/>
              <a:t>La naissance d’un enfant perturbe toujours le sommeil des parents</a:t>
            </a:r>
          </a:p>
        </p:txBody>
      </p:sp>
      <p:sp>
        <p:nvSpPr>
          <p:cNvPr id="3" name="Espace réservé du contenu 2">
            <a:extLst>
              <a:ext uri="{FF2B5EF4-FFF2-40B4-BE49-F238E27FC236}">
                <a16:creationId xmlns:a16="http://schemas.microsoft.com/office/drawing/2014/main" id="{31A7E1E0-7D21-464F-9DF7-1E98CCEBBAE7}"/>
              </a:ext>
            </a:extLst>
          </p:cNvPr>
          <p:cNvSpPr>
            <a:spLocks noGrp="1"/>
          </p:cNvSpPr>
          <p:nvPr>
            <p:ph idx="1"/>
          </p:nvPr>
        </p:nvSpPr>
        <p:spPr/>
        <p:txBody>
          <a:bodyPr>
            <a:normAutofit fontScale="85000" lnSpcReduction="10000"/>
          </a:bodyPr>
          <a:lstStyle/>
          <a:p>
            <a:r>
              <a:rPr lang="fr-FR" dirty="0"/>
              <a:t>En janvier 2019 est parue une étude sur le degré de satisfaction rapport au sommeil et sur sa durée, avant la grossesse, pendant la grossesse, et après la naissance de l’enfant jusqu’à ses 6 ans. Pour cela, on a interviewé une fois par an, entre 2008 et 2015, 2 541 femmes et 2 118 hommes ayant eu pendant cette période un premier, un deuxième ou un troisième enfant.</a:t>
            </a:r>
          </a:p>
          <a:p>
            <a:r>
              <a:rPr lang="fr-FR" dirty="0"/>
              <a:t>Résultat : les niveaux (tant pour la durée de sommeil que pour le degré de satisfaction) chutaient brutalement après la naissance, étaient au plus bas les trois premiers mois post-partum, et n’étaient pas complètement revenus aux niveaux d’avant la grossesse six ans après la naissance du premier enfant.</a:t>
            </a:r>
          </a:p>
          <a:p>
            <a:r>
              <a:rPr lang="en-US" i="1" dirty="0"/>
              <a:t>Richter D et al, Long-term effects of pregnancy and childbirth on sleep satisfaction and duration of first-time and experienced mothers and fathers, Sleep 2019</a:t>
            </a:r>
            <a:endParaRPr lang="fr-FR" i="1" dirty="0"/>
          </a:p>
          <a:p>
            <a:endParaRPr lang="fr-FR" dirty="0"/>
          </a:p>
        </p:txBody>
      </p:sp>
    </p:spTree>
    <p:extLst>
      <p:ext uri="{BB962C8B-B14F-4D97-AF65-F5344CB8AC3E}">
        <p14:creationId xmlns:p14="http://schemas.microsoft.com/office/powerpoint/2010/main" val="123052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303748-6691-48C5-AB75-1266CADE51C3}"/>
              </a:ext>
            </a:extLst>
          </p:cNvPr>
          <p:cNvSpPr>
            <a:spLocks noGrp="1"/>
          </p:cNvSpPr>
          <p:nvPr>
            <p:ph type="title"/>
          </p:nvPr>
        </p:nvSpPr>
        <p:spPr/>
        <p:txBody>
          <a:bodyPr/>
          <a:lstStyle/>
          <a:p>
            <a:r>
              <a:rPr lang="fr-FR" dirty="0"/>
              <a:t>Les mères qui allaitent dorment-elles moins ?</a:t>
            </a:r>
          </a:p>
        </p:txBody>
      </p:sp>
      <p:sp>
        <p:nvSpPr>
          <p:cNvPr id="3" name="Espace réservé du contenu 2">
            <a:extLst>
              <a:ext uri="{FF2B5EF4-FFF2-40B4-BE49-F238E27FC236}">
                <a16:creationId xmlns:a16="http://schemas.microsoft.com/office/drawing/2014/main" id="{C01FDCF7-899A-4E74-8384-4B99413969A9}"/>
              </a:ext>
            </a:extLst>
          </p:cNvPr>
          <p:cNvSpPr>
            <a:spLocks noGrp="1"/>
          </p:cNvSpPr>
          <p:nvPr>
            <p:ph idx="1"/>
          </p:nvPr>
        </p:nvSpPr>
        <p:spPr/>
        <p:txBody>
          <a:bodyPr>
            <a:normAutofit fontScale="92500" lnSpcReduction="20000"/>
          </a:bodyPr>
          <a:lstStyle/>
          <a:p>
            <a:r>
              <a:rPr lang="fr-FR" dirty="0"/>
              <a:t>Les chercheurs ont mesuré </a:t>
            </a:r>
            <a:r>
              <a:rPr lang="fr-FR" dirty="0">
                <a:highlight>
                  <a:srgbClr val="800000"/>
                </a:highlight>
              </a:rPr>
              <a:t>objectivement</a:t>
            </a:r>
            <a:r>
              <a:rPr lang="fr-FR" dirty="0"/>
              <a:t> les durées de sommeil de 133 couples de parents de bébés âgés de 3 mois, </a:t>
            </a:r>
            <a:r>
              <a:rPr lang="fr-FR" dirty="0">
                <a:highlight>
                  <a:srgbClr val="800000"/>
                </a:highlight>
              </a:rPr>
              <a:t>grâce à des moniteurs fixés au poignet</a:t>
            </a:r>
            <a:r>
              <a:rPr lang="fr-FR" dirty="0"/>
              <a:t>. </a:t>
            </a:r>
          </a:p>
          <a:p>
            <a:r>
              <a:rPr lang="fr-FR" dirty="0"/>
              <a:t>Les parents des </a:t>
            </a:r>
            <a:r>
              <a:rPr lang="fr-FR" dirty="0">
                <a:highlight>
                  <a:srgbClr val="800000"/>
                </a:highlight>
              </a:rPr>
              <a:t>bébés qui tétaient le soir et/ou la nuit </a:t>
            </a:r>
            <a:r>
              <a:rPr lang="fr-FR" dirty="0"/>
              <a:t>dormaient </a:t>
            </a:r>
            <a:r>
              <a:rPr lang="fr-FR" dirty="0">
                <a:highlight>
                  <a:srgbClr val="800000"/>
                </a:highlight>
              </a:rPr>
              <a:t>40 à 45 minutes de plus </a:t>
            </a:r>
            <a:r>
              <a:rPr lang="fr-FR" dirty="0"/>
              <a:t>que les parents des bébés qui recevaient du LA le soir et la nuit. </a:t>
            </a:r>
          </a:p>
          <a:p>
            <a:r>
              <a:rPr lang="fr-FR" dirty="0"/>
              <a:t>Et les parents de bébés allaités qui leur donnaient un </a:t>
            </a:r>
            <a:r>
              <a:rPr lang="fr-FR" dirty="0">
                <a:highlight>
                  <a:srgbClr val="800000"/>
                </a:highlight>
              </a:rPr>
              <a:t>biberon de lait artificiel</a:t>
            </a:r>
            <a:r>
              <a:rPr lang="fr-FR" dirty="0"/>
              <a:t> le soir </a:t>
            </a:r>
            <a:r>
              <a:rPr lang="fr-FR" dirty="0">
                <a:highlight>
                  <a:srgbClr val="800000"/>
                </a:highlight>
              </a:rPr>
              <a:t>dormaient moins bien </a:t>
            </a:r>
            <a:r>
              <a:rPr lang="fr-FR" dirty="0"/>
              <a:t>que ceux dont les bébés étaient exclusivement allaités. </a:t>
            </a:r>
          </a:p>
          <a:p>
            <a:r>
              <a:rPr lang="fr-FR" dirty="0"/>
              <a:t>Les mères qui partageaient la responsabilité des repas nocturnes avec le père </a:t>
            </a:r>
            <a:r>
              <a:rPr lang="fr-FR" dirty="0">
                <a:highlight>
                  <a:srgbClr val="800000"/>
                </a:highlight>
              </a:rPr>
              <a:t>dormaient moins bien que celles qui s’en occupaient seules</a:t>
            </a:r>
            <a:r>
              <a:rPr lang="fr-FR" dirty="0"/>
              <a:t>.</a:t>
            </a:r>
          </a:p>
          <a:p>
            <a:r>
              <a:rPr lang="en-US" sz="1800" i="1" dirty="0"/>
              <a:t>Doan, T. et al. Breast-feeding increases sleep duration of new parents. The Journal of Perinatal &amp; Neonatal Nursing 2007 ; 21 (3) : 200-206.</a:t>
            </a:r>
            <a:endParaRPr lang="fr-FR" sz="1800" i="1" dirty="0"/>
          </a:p>
        </p:txBody>
      </p:sp>
    </p:spTree>
    <p:extLst>
      <p:ext uri="{BB962C8B-B14F-4D97-AF65-F5344CB8AC3E}">
        <p14:creationId xmlns:p14="http://schemas.microsoft.com/office/powerpoint/2010/main" val="282398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06AF10-644C-4E1D-B7C0-82AC5F598261}"/>
              </a:ext>
            </a:extLst>
          </p:cNvPr>
          <p:cNvSpPr>
            <a:spLocks noGrp="1"/>
          </p:cNvSpPr>
          <p:nvPr>
            <p:ph type="title"/>
          </p:nvPr>
        </p:nvSpPr>
        <p:spPr/>
        <p:txBody>
          <a:bodyPr/>
          <a:lstStyle/>
          <a:p>
            <a:r>
              <a:rPr lang="fr-FR" dirty="0"/>
              <a:t>Les mères qui allaitent dorment-elles moins ?</a:t>
            </a:r>
          </a:p>
        </p:txBody>
      </p:sp>
      <p:sp>
        <p:nvSpPr>
          <p:cNvPr id="3" name="Espace réservé du contenu 2">
            <a:extLst>
              <a:ext uri="{FF2B5EF4-FFF2-40B4-BE49-F238E27FC236}">
                <a16:creationId xmlns:a16="http://schemas.microsoft.com/office/drawing/2014/main" id="{4561F272-9A9B-488E-9BDC-E3D80E1522A2}"/>
              </a:ext>
            </a:extLst>
          </p:cNvPr>
          <p:cNvSpPr>
            <a:spLocks noGrp="1"/>
          </p:cNvSpPr>
          <p:nvPr>
            <p:ph idx="1"/>
          </p:nvPr>
        </p:nvSpPr>
        <p:spPr/>
        <p:txBody>
          <a:bodyPr>
            <a:normAutofit/>
          </a:bodyPr>
          <a:lstStyle/>
          <a:p>
            <a:r>
              <a:rPr lang="fr-FR" dirty="0"/>
              <a:t>Dans une autre étude très soigneusement faite par des chercheurs de la West Virginia </a:t>
            </a:r>
            <a:r>
              <a:rPr lang="fr-FR" dirty="0" err="1"/>
              <a:t>University</a:t>
            </a:r>
            <a:r>
              <a:rPr lang="fr-FR" dirty="0"/>
              <a:t> sur 80 nouvelles mères entre la deuxième semaine et la douzième semaine après la naissance,</a:t>
            </a:r>
          </a:p>
          <a:p>
            <a:r>
              <a:rPr lang="fr-FR" dirty="0"/>
              <a:t>celles qui allaitaient exclusivement, celles qui donnaient exclusivement le biberon et celles qui faisaient un allaitement mixte, </a:t>
            </a:r>
            <a:r>
              <a:rPr lang="fr-FR" dirty="0">
                <a:highlight>
                  <a:srgbClr val="800000"/>
                </a:highlight>
              </a:rPr>
              <a:t>toutes avaient la même durée moyenne de sommeil</a:t>
            </a:r>
            <a:r>
              <a:rPr lang="fr-FR" dirty="0"/>
              <a:t> (7,2 heures) et toutes se sentaient également fatiguées (essentiellement à cause d’un sommeil fragmenté)…</a:t>
            </a:r>
          </a:p>
          <a:p>
            <a:r>
              <a:rPr lang="fr-FR" sz="1800" i="1" dirty="0"/>
              <a:t>Montgomery-Downs HE, Infant </a:t>
            </a:r>
            <a:r>
              <a:rPr lang="fr-FR" sz="1800" i="1" dirty="0" err="1"/>
              <a:t>feeding</a:t>
            </a:r>
            <a:r>
              <a:rPr lang="fr-FR" sz="1800" i="1" dirty="0"/>
              <a:t> </a:t>
            </a:r>
            <a:r>
              <a:rPr lang="fr-FR" sz="1800" i="1" dirty="0" err="1"/>
              <a:t>methods</a:t>
            </a:r>
            <a:r>
              <a:rPr lang="fr-FR" sz="1800" i="1" dirty="0"/>
              <a:t> and </a:t>
            </a:r>
            <a:r>
              <a:rPr lang="fr-FR" sz="1800" i="1" dirty="0" err="1"/>
              <a:t>maternal</a:t>
            </a:r>
            <a:r>
              <a:rPr lang="fr-FR" sz="1800" i="1" dirty="0"/>
              <a:t> </a:t>
            </a:r>
            <a:r>
              <a:rPr lang="fr-FR" sz="1800" i="1" dirty="0" err="1"/>
              <a:t>sleep</a:t>
            </a:r>
            <a:r>
              <a:rPr lang="fr-FR" sz="1800" i="1" dirty="0"/>
              <a:t> and </a:t>
            </a:r>
            <a:r>
              <a:rPr lang="fr-FR" sz="1800" i="1" dirty="0" err="1"/>
              <a:t>daytime</a:t>
            </a:r>
            <a:r>
              <a:rPr lang="fr-FR" sz="1800" i="1" dirty="0"/>
              <a:t> </a:t>
            </a:r>
            <a:r>
              <a:rPr lang="fr-FR" sz="1800" i="1" dirty="0" err="1"/>
              <a:t>functioning</a:t>
            </a:r>
            <a:r>
              <a:rPr lang="fr-FR" sz="1800" i="1" dirty="0"/>
              <a:t>, </a:t>
            </a:r>
            <a:r>
              <a:rPr lang="fr-FR" sz="1800" i="1" dirty="0" err="1"/>
              <a:t>Pediatrics</a:t>
            </a:r>
            <a:r>
              <a:rPr lang="fr-FR" sz="1800" i="1" dirty="0"/>
              <a:t> 2010 ; 126(6) : e1562-8.</a:t>
            </a:r>
          </a:p>
        </p:txBody>
      </p:sp>
    </p:spTree>
    <p:extLst>
      <p:ext uri="{BB962C8B-B14F-4D97-AF65-F5344CB8AC3E}">
        <p14:creationId xmlns:p14="http://schemas.microsoft.com/office/powerpoint/2010/main" val="30928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0B0C72-55EC-43F8-B1DD-7D3D2C472325}"/>
              </a:ext>
            </a:extLst>
          </p:cNvPr>
          <p:cNvSpPr>
            <a:spLocks noGrp="1"/>
          </p:cNvSpPr>
          <p:nvPr>
            <p:ph type="title"/>
          </p:nvPr>
        </p:nvSpPr>
        <p:spPr/>
        <p:txBody>
          <a:bodyPr/>
          <a:lstStyle/>
          <a:p>
            <a:r>
              <a:rPr lang="fr-FR" dirty="0"/>
              <a:t>Les mères qui allaitent dorment-elles moins ?</a:t>
            </a:r>
          </a:p>
        </p:txBody>
      </p:sp>
      <p:sp>
        <p:nvSpPr>
          <p:cNvPr id="3" name="Espace réservé du contenu 2">
            <a:extLst>
              <a:ext uri="{FF2B5EF4-FFF2-40B4-BE49-F238E27FC236}">
                <a16:creationId xmlns:a16="http://schemas.microsoft.com/office/drawing/2014/main" id="{609267BF-D881-401C-BA96-BE47722C3266}"/>
              </a:ext>
            </a:extLst>
          </p:cNvPr>
          <p:cNvSpPr>
            <a:spLocks noGrp="1"/>
          </p:cNvSpPr>
          <p:nvPr>
            <p:ph idx="1"/>
          </p:nvPr>
        </p:nvSpPr>
        <p:spPr/>
        <p:txBody>
          <a:bodyPr>
            <a:normAutofit fontScale="92500" lnSpcReduction="10000"/>
          </a:bodyPr>
          <a:lstStyle/>
          <a:p>
            <a:r>
              <a:rPr lang="fr-FR" dirty="0"/>
              <a:t>La hausse du </a:t>
            </a:r>
            <a:r>
              <a:rPr lang="fr-FR" dirty="0">
                <a:solidFill>
                  <a:srgbClr val="FF0000"/>
                </a:solidFill>
                <a:highlight>
                  <a:srgbClr val="800000"/>
                </a:highlight>
              </a:rPr>
              <a:t>taux de prolactine </a:t>
            </a:r>
            <a:r>
              <a:rPr lang="fr-FR" dirty="0"/>
              <a:t>serait responsable de l’augmentation du temps de sommeil profond constatée chez les femmes allaitantes par une étude qui a comparé des femmes allaitant exclusivement, des femmes nourrissant leur bébé au lait industriel, et des femmes non enceintes et non allaitantes constituant le groupe témoin.</a:t>
            </a:r>
          </a:p>
          <a:p>
            <a:r>
              <a:rPr lang="fr-FR" dirty="0"/>
              <a:t>Alors que le temps total de sommeil et la durée du sommeil paradoxal étaient proches dans les trois groupes, </a:t>
            </a:r>
            <a:r>
              <a:rPr lang="fr-FR" dirty="0">
                <a:highlight>
                  <a:srgbClr val="800000"/>
                </a:highlight>
              </a:rPr>
              <a:t>le temps de sommeil profond</a:t>
            </a:r>
            <a:r>
              <a:rPr lang="fr-FR" dirty="0"/>
              <a:t> – le plus réparateur – était </a:t>
            </a:r>
            <a:r>
              <a:rPr lang="fr-FR" dirty="0">
                <a:highlight>
                  <a:srgbClr val="800000"/>
                </a:highlight>
              </a:rPr>
              <a:t>plus élevé chez les femmes allaitantes</a:t>
            </a:r>
            <a:r>
              <a:rPr lang="fr-FR" dirty="0"/>
              <a:t> (182 minutes) que chez les femmes non enceintes et non allaitantes (86 minutes) et que chez celles donnant le biberon (63 minutes).</a:t>
            </a:r>
          </a:p>
          <a:p>
            <a:r>
              <a:rPr lang="en-US" sz="1900" i="1" dirty="0"/>
              <a:t>Blyton DM, Sullivan CE, Edwards N, Lactation is associated with an increase in slow-wave sleep in women, J Sleep Res 2002 ; 11(4) : 297-303.</a:t>
            </a:r>
            <a:endParaRPr lang="fr-FR" sz="1900" i="1" dirty="0"/>
          </a:p>
        </p:txBody>
      </p:sp>
    </p:spTree>
    <p:extLst>
      <p:ext uri="{BB962C8B-B14F-4D97-AF65-F5344CB8AC3E}">
        <p14:creationId xmlns:p14="http://schemas.microsoft.com/office/powerpoint/2010/main" val="88391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0F1DB8-775F-4A86-A58C-574C80AF44E0}"/>
              </a:ext>
            </a:extLst>
          </p:cNvPr>
          <p:cNvSpPr>
            <a:spLocks noGrp="1"/>
          </p:cNvSpPr>
          <p:nvPr>
            <p:ph type="title"/>
          </p:nvPr>
        </p:nvSpPr>
        <p:spPr/>
        <p:txBody>
          <a:bodyPr/>
          <a:lstStyle/>
          <a:p>
            <a:r>
              <a:rPr lang="fr-FR" dirty="0"/>
              <a:t>Témoignage d’une mère</a:t>
            </a:r>
          </a:p>
        </p:txBody>
      </p:sp>
      <p:sp>
        <p:nvSpPr>
          <p:cNvPr id="3" name="Espace réservé du contenu 2">
            <a:extLst>
              <a:ext uri="{FF2B5EF4-FFF2-40B4-BE49-F238E27FC236}">
                <a16:creationId xmlns:a16="http://schemas.microsoft.com/office/drawing/2014/main" id="{CF820D71-A6AC-4491-B40C-77E0164052D3}"/>
              </a:ext>
            </a:extLst>
          </p:cNvPr>
          <p:cNvSpPr>
            <a:spLocks noGrp="1"/>
          </p:cNvSpPr>
          <p:nvPr>
            <p:ph idx="1"/>
          </p:nvPr>
        </p:nvSpPr>
        <p:spPr>
          <a:xfrm>
            <a:off x="0" y="2336871"/>
            <a:ext cx="7560527" cy="4521129"/>
          </a:xfrm>
        </p:spPr>
        <p:txBody>
          <a:bodyPr>
            <a:normAutofit fontScale="62500" lnSpcReduction="20000"/>
          </a:bodyPr>
          <a:lstStyle/>
          <a:p>
            <a:r>
              <a:rPr lang="fr-FR" dirty="0"/>
              <a:t>Maria : De ma formation de </a:t>
            </a:r>
            <a:r>
              <a:rPr lang="fr-FR" dirty="0" err="1"/>
              <a:t>psycho-thérapeute</a:t>
            </a:r>
            <a:r>
              <a:rPr lang="fr-FR" dirty="0"/>
              <a:t> spécialisée en thérapies comportementales et cognitives, j‘ai retiré quelques informations essentielles sur le sommeil. Je voulais les partager et vous montrer quelque chose d'intéressant pour les mamans allaitantes. Malgré nos nombreux réveils nocturnes et très peu de sommeil, on récupère pas si mal que ça ! La première info à retenir, c'est qu'on récupère la dette de sommeil de la veille et non pour préparer le lendemain... Peu importe le nombre d'heures et de réveils, notre corps s'habitue et modifie les phases du sommeil pour qu'on récupère le plus efficacement, en peu de temps. Notre fatigue est parfois juste "psychologique", car on a l'impression de ne pas assez dormir. Nous avons également beaucoup d'idées reçues (et fausses) sur le sommeil ainsi que des fortes attentes en terme de quantité. La photo ci-dessous est issue d'une application qui mesure le temps de sommeil profond en se basant sur la respiration via le micro du téléphone (</a:t>
            </a:r>
            <a:r>
              <a:rPr lang="fr-FR" dirty="0" err="1"/>
              <a:t>runtastic</a:t>
            </a:r>
            <a:r>
              <a:rPr lang="fr-FR" dirty="0"/>
              <a:t> </a:t>
            </a:r>
            <a:r>
              <a:rPr lang="fr-FR" dirty="0" err="1"/>
              <a:t>sleep</a:t>
            </a:r>
            <a:r>
              <a:rPr lang="fr-FR" dirty="0"/>
              <a:t> </a:t>
            </a:r>
            <a:r>
              <a:rPr lang="fr-FR" dirty="0" err="1"/>
              <a:t>better</a:t>
            </a:r>
            <a:r>
              <a:rPr lang="fr-FR" dirty="0"/>
              <a:t>, mais il y en a plein d’autres). On peut télécharger ce genre d’appli gratuitement, mettre le téléphone en mode avion à côté de sa tête, et c'est parti ! Je pensais avoir passé une nuit terrible, cauchemardesque, pleine de réveils (j’en ai compté une vingtaine), ne pas avoir fermé l’œil de la nuit et ne pas récupérer. En effet, il y a eu un nombre très important et impressionnant de réveils, visibles en rouge (ma fille est malade en ce moment), un coucher très tardif (bien après minuit), un réveil tôt, mais... j’ai quand même relativement bien dormi :), j'ai récupéré malgré tout à plus de 80 %. Courage à toutes les mamans allaitantes, on dort quand même ! À savoir : ma fille a 17 mois, elle est toujours allaitée et nous faisons du cododo.</a:t>
            </a:r>
          </a:p>
          <a:p>
            <a:endParaRPr lang="fr-FR" dirty="0"/>
          </a:p>
        </p:txBody>
      </p:sp>
      <p:pic>
        <p:nvPicPr>
          <p:cNvPr id="4" name="Image 3">
            <a:extLst>
              <a:ext uri="{FF2B5EF4-FFF2-40B4-BE49-F238E27FC236}">
                <a16:creationId xmlns:a16="http://schemas.microsoft.com/office/drawing/2014/main" id="{A098179D-99DE-4B1C-ADE9-042DA6655397}"/>
              </a:ext>
            </a:extLst>
          </p:cNvPr>
          <p:cNvPicPr>
            <a:picLocks noChangeAspect="1"/>
          </p:cNvPicPr>
          <p:nvPr/>
        </p:nvPicPr>
        <p:blipFill>
          <a:blip r:embed="rId2"/>
          <a:stretch>
            <a:fillRect/>
          </a:stretch>
        </p:blipFill>
        <p:spPr>
          <a:xfrm>
            <a:off x="7708392" y="1976928"/>
            <a:ext cx="2717998" cy="4881071"/>
          </a:xfrm>
          <a:prstGeom prst="rect">
            <a:avLst/>
          </a:prstGeom>
        </p:spPr>
      </p:pic>
    </p:spTree>
    <p:extLst>
      <p:ext uri="{BB962C8B-B14F-4D97-AF65-F5344CB8AC3E}">
        <p14:creationId xmlns:p14="http://schemas.microsoft.com/office/powerpoint/2010/main" val="1575392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5008B7-473A-4C7C-B54F-CC010D840F5C}"/>
              </a:ext>
            </a:extLst>
          </p:cNvPr>
          <p:cNvSpPr>
            <a:spLocks noGrp="1"/>
          </p:cNvSpPr>
          <p:nvPr>
            <p:ph type="title"/>
          </p:nvPr>
        </p:nvSpPr>
        <p:spPr/>
        <p:txBody>
          <a:bodyPr/>
          <a:lstStyle/>
          <a:p>
            <a:r>
              <a:rPr lang="fr-FR" dirty="0"/>
              <a:t>Les mères qui allaitent dorment-elles moins ?</a:t>
            </a:r>
          </a:p>
        </p:txBody>
      </p:sp>
      <p:sp>
        <p:nvSpPr>
          <p:cNvPr id="3" name="Espace réservé du contenu 2">
            <a:extLst>
              <a:ext uri="{FF2B5EF4-FFF2-40B4-BE49-F238E27FC236}">
                <a16:creationId xmlns:a16="http://schemas.microsoft.com/office/drawing/2014/main" id="{4D971735-C3F1-4323-9140-724DE9FA6B91}"/>
              </a:ext>
            </a:extLst>
          </p:cNvPr>
          <p:cNvSpPr>
            <a:spLocks noGrp="1"/>
          </p:cNvSpPr>
          <p:nvPr>
            <p:ph idx="1"/>
          </p:nvPr>
        </p:nvSpPr>
        <p:spPr>
          <a:xfrm>
            <a:off x="680321" y="2336873"/>
            <a:ext cx="7549279" cy="3599316"/>
          </a:xfrm>
        </p:spPr>
        <p:txBody>
          <a:bodyPr>
            <a:normAutofit fontScale="92500" lnSpcReduction="20000"/>
          </a:bodyPr>
          <a:lstStyle/>
          <a:p>
            <a:r>
              <a:rPr lang="fr-FR" dirty="0"/>
              <a:t>Étude Kendall-</a:t>
            </a:r>
            <a:r>
              <a:rPr lang="fr-FR" dirty="0" err="1"/>
              <a:t>Tackett</a:t>
            </a:r>
            <a:endParaRPr lang="fr-FR" dirty="0"/>
          </a:p>
          <a:p>
            <a:r>
              <a:rPr lang="fr-FR" dirty="0">
                <a:highlight>
                  <a:srgbClr val="800000"/>
                </a:highlight>
              </a:rPr>
              <a:t>6 410 mères de bébés de 0 à 12 mois, </a:t>
            </a:r>
            <a:r>
              <a:rPr lang="fr-FR" dirty="0"/>
              <a:t>participant au Survey of </a:t>
            </a:r>
            <a:r>
              <a:rPr lang="fr-FR" dirty="0" err="1"/>
              <a:t>Mothers</a:t>
            </a:r>
            <a:r>
              <a:rPr lang="fr-FR" dirty="0"/>
              <a:t>’ </a:t>
            </a:r>
            <a:r>
              <a:rPr lang="fr-FR" dirty="0" err="1"/>
              <a:t>Sleep</a:t>
            </a:r>
            <a:r>
              <a:rPr lang="fr-FR" dirty="0"/>
              <a:t> and Fatigue en 2008-2009, représentant 59 pays. 4 774 mères allaitaient exclusivement, 1 125 faisaient du mixte, et 176 donnaient du lait artificiel. On leur a demandé de dire combien d'heures elles dormaient en moyenne chaque nuit (questionnaire en ligne).</a:t>
            </a:r>
          </a:p>
          <a:p>
            <a:r>
              <a:rPr lang="fr-FR" dirty="0"/>
              <a:t>Résultats : 6,61 heures pour les premières, 6,41 pour les secondes et 6,3 pour les troisièmes</a:t>
            </a:r>
          </a:p>
          <a:p>
            <a:r>
              <a:rPr lang="en-US" sz="1900" i="1" dirty="0"/>
              <a:t>Kathleen Kendall-Tackett, Zhen Cong, Thomas W. Hale, The Effect of Feeding Method on Sleep Duration, Maternal Well-being, and Postpartum Depression, Clinical Lactation 2011 ; 2(2) : 22-26.</a:t>
            </a:r>
            <a:endParaRPr lang="fr-FR" sz="1900" i="1" dirty="0"/>
          </a:p>
        </p:txBody>
      </p:sp>
      <p:pic>
        <p:nvPicPr>
          <p:cNvPr id="5" name="Image 4">
            <a:extLst>
              <a:ext uri="{FF2B5EF4-FFF2-40B4-BE49-F238E27FC236}">
                <a16:creationId xmlns:a16="http://schemas.microsoft.com/office/drawing/2014/main" id="{599FCC3C-1344-4CF4-B327-FF2E4652AFEC}"/>
              </a:ext>
            </a:extLst>
          </p:cNvPr>
          <p:cNvPicPr>
            <a:picLocks noChangeAspect="1"/>
          </p:cNvPicPr>
          <p:nvPr/>
        </p:nvPicPr>
        <p:blipFill>
          <a:blip r:embed="rId2"/>
          <a:stretch>
            <a:fillRect/>
          </a:stretch>
        </p:blipFill>
        <p:spPr>
          <a:xfrm>
            <a:off x="8542046" y="3494074"/>
            <a:ext cx="3282709" cy="2221300"/>
          </a:xfrm>
          <a:prstGeom prst="rect">
            <a:avLst/>
          </a:prstGeom>
        </p:spPr>
      </p:pic>
    </p:spTree>
    <p:extLst>
      <p:ext uri="{BB962C8B-B14F-4D97-AF65-F5344CB8AC3E}">
        <p14:creationId xmlns:p14="http://schemas.microsoft.com/office/powerpoint/2010/main" val="89710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1087D-3DD7-4B24-894A-1794E0FDB09D}"/>
              </a:ext>
            </a:extLst>
          </p:cNvPr>
          <p:cNvSpPr>
            <a:spLocks noGrp="1"/>
          </p:cNvSpPr>
          <p:nvPr>
            <p:ph type="title"/>
          </p:nvPr>
        </p:nvSpPr>
        <p:spPr/>
        <p:txBody>
          <a:bodyPr/>
          <a:lstStyle/>
          <a:p>
            <a:r>
              <a:rPr lang="fr-FR" dirty="0"/>
              <a:t>Les mères qui allaitent dorment-elles moins ?</a:t>
            </a:r>
          </a:p>
        </p:txBody>
      </p:sp>
      <p:pic>
        <p:nvPicPr>
          <p:cNvPr id="1026" name="Picture 2">
            <a:extLst>
              <a:ext uri="{FF2B5EF4-FFF2-40B4-BE49-F238E27FC236}">
                <a16:creationId xmlns:a16="http://schemas.microsoft.com/office/drawing/2014/main" id="{1F1D51EA-17BB-4B45-A72E-43002F276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 y="2347912"/>
            <a:ext cx="4044620" cy="30604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21318B8-AD23-4E05-9BCC-ED3701DFDBA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73690" y="2347912"/>
            <a:ext cx="4044620" cy="30604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8222A7F-07A5-4A49-B7AF-4B1FFBD74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7380" y="2347912"/>
            <a:ext cx="4044620" cy="306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670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F8E16E-9A9F-4942-AEF7-936D4C9D9B1C}"/>
              </a:ext>
            </a:extLst>
          </p:cNvPr>
          <p:cNvSpPr>
            <a:spLocks noGrp="1"/>
          </p:cNvSpPr>
          <p:nvPr>
            <p:ph type="title"/>
          </p:nvPr>
        </p:nvSpPr>
        <p:spPr/>
        <p:txBody>
          <a:bodyPr/>
          <a:lstStyle/>
          <a:p>
            <a:r>
              <a:rPr lang="fr-FR" dirty="0"/>
              <a:t>Allaitement, problèmes de sommeil, fatigue</a:t>
            </a:r>
          </a:p>
        </p:txBody>
      </p:sp>
      <p:pic>
        <p:nvPicPr>
          <p:cNvPr id="5" name="Espace réservé du contenu 4">
            <a:extLst>
              <a:ext uri="{FF2B5EF4-FFF2-40B4-BE49-F238E27FC236}">
                <a16:creationId xmlns:a16="http://schemas.microsoft.com/office/drawing/2014/main" id="{3878D8AD-5830-4ADF-AC40-7324C34E9634}"/>
              </a:ext>
            </a:extLst>
          </p:cNvPr>
          <p:cNvPicPr>
            <a:picLocks noGrp="1" noChangeAspect="1"/>
          </p:cNvPicPr>
          <p:nvPr>
            <p:ph idx="1"/>
          </p:nvPr>
        </p:nvPicPr>
        <p:blipFill>
          <a:blip r:embed="rId2"/>
          <a:stretch>
            <a:fillRect/>
          </a:stretch>
        </p:blipFill>
        <p:spPr>
          <a:xfrm>
            <a:off x="2475572" y="1980320"/>
            <a:ext cx="6032808" cy="4877680"/>
          </a:xfrm>
        </p:spPr>
      </p:pic>
    </p:spTree>
    <p:extLst>
      <p:ext uri="{BB962C8B-B14F-4D97-AF65-F5344CB8AC3E}">
        <p14:creationId xmlns:p14="http://schemas.microsoft.com/office/powerpoint/2010/main" val="3382446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388643-0B69-4F05-85FE-2DABC50AF145}"/>
              </a:ext>
            </a:extLst>
          </p:cNvPr>
          <p:cNvSpPr>
            <a:spLocks noGrp="1"/>
          </p:cNvSpPr>
          <p:nvPr>
            <p:ph type="title"/>
          </p:nvPr>
        </p:nvSpPr>
        <p:spPr/>
        <p:txBody>
          <a:bodyPr/>
          <a:lstStyle/>
          <a:p>
            <a:r>
              <a:rPr lang="fr-FR" dirty="0"/>
              <a:t>Allaitement et problèmes de sommeil ?</a:t>
            </a:r>
          </a:p>
        </p:txBody>
      </p:sp>
      <p:sp>
        <p:nvSpPr>
          <p:cNvPr id="3" name="Espace réservé du contenu 2">
            <a:extLst>
              <a:ext uri="{FF2B5EF4-FFF2-40B4-BE49-F238E27FC236}">
                <a16:creationId xmlns:a16="http://schemas.microsoft.com/office/drawing/2014/main" id="{8B7C259F-ECDA-4CA0-9CF6-EB854F18EBA0}"/>
              </a:ext>
            </a:extLst>
          </p:cNvPr>
          <p:cNvSpPr>
            <a:spLocks noGrp="1"/>
          </p:cNvSpPr>
          <p:nvPr>
            <p:ph idx="1"/>
          </p:nvPr>
        </p:nvSpPr>
        <p:spPr/>
        <p:txBody>
          <a:bodyPr>
            <a:normAutofit fontScale="92500"/>
          </a:bodyPr>
          <a:lstStyle/>
          <a:p>
            <a:r>
              <a:rPr lang="fr-FR" dirty="0"/>
              <a:t>Une étude faite en Norvège sur plus de </a:t>
            </a:r>
            <a:r>
              <a:rPr lang="fr-FR" dirty="0">
                <a:highlight>
                  <a:srgbClr val="800000"/>
                </a:highlight>
              </a:rPr>
              <a:t>4 000 </a:t>
            </a:r>
            <a:r>
              <a:rPr lang="fr-FR" dirty="0"/>
              <a:t>nouvelles mères, interrogées </a:t>
            </a:r>
            <a:r>
              <a:rPr lang="fr-FR" dirty="0">
                <a:highlight>
                  <a:srgbClr val="800000"/>
                </a:highlight>
              </a:rPr>
              <a:t>sept semaines après l’accouchement</a:t>
            </a:r>
            <a:r>
              <a:rPr lang="fr-FR" dirty="0"/>
              <a:t> a cherché à savoir combien d’entre elles connaissaient des problèmes de sommeil en post-partum et éventuellement de dépression, ainsi qu’à identifier les facteurs de risque. </a:t>
            </a:r>
          </a:p>
          <a:p>
            <a:r>
              <a:rPr lang="fr-FR" dirty="0"/>
              <a:t>Elle a trouvé </a:t>
            </a:r>
            <a:r>
              <a:rPr lang="fr-FR" dirty="0">
                <a:highlight>
                  <a:srgbClr val="800000"/>
                </a:highlight>
              </a:rPr>
              <a:t>57,7 % de mères souffrant de problèmes de sommeil</a:t>
            </a:r>
            <a:r>
              <a:rPr lang="fr-FR" dirty="0"/>
              <a:t> (c’est donc très répandu…) et </a:t>
            </a:r>
            <a:r>
              <a:rPr lang="fr-FR" dirty="0">
                <a:highlight>
                  <a:srgbClr val="800000"/>
                </a:highlight>
              </a:rPr>
              <a:t>16,5 % de dépression</a:t>
            </a:r>
            <a:r>
              <a:rPr lang="fr-FR" dirty="0"/>
              <a:t>. Quant aux </a:t>
            </a:r>
            <a:r>
              <a:rPr lang="fr-FR" dirty="0">
                <a:highlight>
                  <a:srgbClr val="800000"/>
                </a:highlight>
              </a:rPr>
              <a:t>facteurs de risque </a:t>
            </a:r>
            <a:r>
              <a:rPr lang="fr-FR" dirty="0"/>
              <a:t>: la dépression, des problèmes de sommeil antérieurs, le fait d’être primipare et… de </a:t>
            </a:r>
            <a:r>
              <a:rPr lang="fr-FR" dirty="0">
                <a:highlight>
                  <a:srgbClr val="800000"/>
                </a:highlight>
              </a:rPr>
              <a:t>ne pas allaiter exclusivement</a:t>
            </a:r>
            <a:r>
              <a:rPr lang="fr-FR" dirty="0"/>
              <a:t>.</a:t>
            </a:r>
          </a:p>
          <a:p>
            <a:r>
              <a:rPr lang="fr-FR" sz="1900" i="1" dirty="0" err="1"/>
              <a:t>Dorheim</a:t>
            </a:r>
            <a:r>
              <a:rPr lang="fr-FR" sz="1900" i="1" dirty="0"/>
              <a:t> SK et al, </a:t>
            </a:r>
            <a:r>
              <a:rPr lang="fr-FR" sz="1900" i="1" dirty="0" err="1"/>
              <a:t>Sleep</a:t>
            </a:r>
            <a:r>
              <a:rPr lang="fr-FR" sz="1900" i="1" dirty="0"/>
              <a:t> and </a:t>
            </a:r>
            <a:r>
              <a:rPr lang="fr-FR" sz="1900" i="1" dirty="0" err="1"/>
              <a:t>Depression</a:t>
            </a:r>
            <a:r>
              <a:rPr lang="fr-FR" sz="1900" i="1" dirty="0"/>
              <a:t> in Postpartum </a:t>
            </a:r>
            <a:r>
              <a:rPr lang="fr-FR" sz="1900" i="1" dirty="0" err="1"/>
              <a:t>Women</a:t>
            </a:r>
            <a:r>
              <a:rPr lang="fr-FR" sz="1900" i="1" dirty="0"/>
              <a:t> : A Population-</a:t>
            </a:r>
            <a:r>
              <a:rPr lang="fr-FR" sz="1900" i="1" dirty="0" err="1"/>
              <a:t>Based</a:t>
            </a:r>
            <a:r>
              <a:rPr lang="fr-FR" sz="1900" i="1" dirty="0"/>
              <a:t> </a:t>
            </a:r>
            <a:r>
              <a:rPr lang="fr-FR" sz="1900" i="1" dirty="0" err="1"/>
              <a:t>Study</a:t>
            </a:r>
            <a:r>
              <a:rPr lang="fr-FR" sz="1900" i="1" dirty="0"/>
              <a:t>, </a:t>
            </a:r>
            <a:r>
              <a:rPr lang="fr-FR" sz="1900" i="1" dirty="0" err="1"/>
              <a:t>Sleep</a:t>
            </a:r>
            <a:r>
              <a:rPr lang="fr-FR" sz="1900" i="1" dirty="0"/>
              <a:t> 2009 ; 32(7) : 847-855.</a:t>
            </a:r>
          </a:p>
          <a:p>
            <a:endParaRPr lang="fr-FR" dirty="0"/>
          </a:p>
        </p:txBody>
      </p:sp>
    </p:spTree>
    <p:extLst>
      <p:ext uri="{BB962C8B-B14F-4D97-AF65-F5344CB8AC3E}">
        <p14:creationId xmlns:p14="http://schemas.microsoft.com/office/powerpoint/2010/main" val="388517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973116-702C-4FCF-94F6-A47B617376E5}"/>
              </a:ext>
            </a:extLst>
          </p:cNvPr>
          <p:cNvSpPr>
            <a:spLocks noGrp="1"/>
          </p:cNvSpPr>
          <p:nvPr>
            <p:ph type="title"/>
          </p:nvPr>
        </p:nvSpPr>
        <p:spPr/>
        <p:txBody>
          <a:bodyPr/>
          <a:lstStyle/>
          <a:p>
            <a:r>
              <a:rPr lang="fr-FR" dirty="0"/>
              <a:t>Allaitement et fatigue</a:t>
            </a:r>
          </a:p>
        </p:txBody>
      </p:sp>
      <p:sp>
        <p:nvSpPr>
          <p:cNvPr id="3" name="Espace réservé du contenu 2">
            <a:extLst>
              <a:ext uri="{FF2B5EF4-FFF2-40B4-BE49-F238E27FC236}">
                <a16:creationId xmlns:a16="http://schemas.microsoft.com/office/drawing/2014/main" id="{EC280DEE-5A20-4430-977D-0C7F517502E6}"/>
              </a:ext>
            </a:extLst>
          </p:cNvPr>
          <p:cNvSpPr>
            <a:spLocks noGrp="1"/>
          </p:cNvSpPr>
          <p:nvPr>
            <p:ph idx="1"/>
          </p:nvPr>
        </p:nvSpPr>
        <p:spPr/>
        <p:txBody>
          <a:bodyPr>
            <a:normAutofit fontScale="47500" lnSpcReduction="20000"/>
          </a:bodyPr>
          <a:lstStyle/>
          <a:p>
            <a:r>
              <a:rPr lang="fr-FR" sz="3300" dirty="0"/>
              <a:t>105 mères belges ont été recrutées via 2 services de maternité et via les réseaux sociaux. Leur enfant avait </a:t>
            </a:r>
            <a:r>
              <a:rPr lang="fr-FR" sz="3300" dirty="0">
                <a:highlight>
                  <a:srgbClr val="800000"/>
                </a:highlight>
              </a:rPr>
              <a:t>4 à 16 semaines</a:t>
            </a:r>
            <a:r>
              <a:rPr lang="fr-FR" sz="3300" dirty="0"/>
              <a:t>. Elles ont été réparties en 3 groupes selon qu’elles allaitaient exclusivement (AE, 61), qu’elles donnaient exclusivement un lait industriel (LIE, 44), ou qu’elles allaitaient partiellement (AP, 12).</a:t>
            </a:r>
          </a:p>
          <a:p>
            <a:r>
              <a:rPr lang="fr-FR" sz="3300" dirty="0"/>
              <a:t>Elles ont répondu à l’Index de Pittsburgh de la </a:t>
            </a:r>
            <a:r>
              <a:rPr lang="fr-FR" sz="3300" dirty="0">
                <a:highlight>
                  <a:srgbClr val="800000"/>
                </a:highlight>
              </a:rPr>
              <a:t>qualité du sommeil </a:t>
            </a:r>
            <a:r>
              <a:rPr lang="fr-FR" sz="3300" dirty="0"/>
              <a:t>(PSQI), qui permet d’évaluer les pratiques et l’environnement de sommeil ainsi que sa qualité, ainsi qu’à la Checklist for </a:t>
            </a:r>
            <a:r>
              <a:rPr lang="fr-FR" sz="3300" dirty="0" err="1"/>
              <a:t>Individual</a:t>
            </a:r>
            <a:r>
              <a:rPr lang="fr-FR" sz="3300" dirty="0"/>
              <a:t> </a:t>
            </a:r>
            <a:r>
              <a:rPr lang="fr-FR" sz="3300" dirty="0" err="1"/>
              <a:t>Strength</a:t>
            </a:r>
            <a:r>
              <a:rPr lang="fr-FR" sz="3300" dirty="0"/>
              <a:t>-Fatigue (CIS), une échelle d’évaluation en 20 points qui permet de quantifier le </a:t>
            </a:r>
            <a:r>
              <a:rPr lang="fr-FR" sz="3300" dirty="0">
                <a:highlight>
                  <a:srgbClr val="800000"/>
                </a:highlight>
              </a:rPr>
              <a:t>niveau de fatigue</a:t>
            </a:r>
            <a:r>
              <a:rPr lang="fr-FR" sz="3300" dirty="0"/>
              <a:t>, le comportement, l’activité, la motivation et la concentration.</a:t>
            </a:r>
          </a:p>
          <a:p>
            <a:r>
              <a:rPr lang="fr-FR" sz="3300" dirty="0"/>
              <a:t>Dans tous les cas, il y avait réduction de la durée du sommeil : 6 heures en moyenne contre 8 heures avant la grossesse. Les mères qui allaitaient exclusivement faisaient état d’une </a:t>
            </a:r>
            <a:r>
              <a:rPr lang="fr-FR" sz="3300" dirty="0">
                <a:highlight>
                  <a:srgbClr val="800000"/>
                </a:highlight>
              </a:rPr>
              <a:t>meilleure qualité de sommeil, mais d’une durée plus basse</a:t>
            </a:r>
            <a:r>
              <a:rPr lang="fr-FR" sz="3300" dirty="0"/>
              <a:t> de sommeil par rapport au temps passé au lit.</a:t>
            </a:r>
          </a:p>
          <a:p>
            <a:r>
              <a:rPr lang="fr-FR" sz="3300" dirty="0"/>
              <a:t>Le </a:t>
            </a:r>
            <a:r>
              <a:rPr lang="fr-FR" sz="3300" dirty="0">
                <a:highlight>
                  <a:srgbClr val="800000"/>
                </a:highlight>
              </a:rPr>
              <a:t>score pour la CIS était similaire </a:t>
            </a:r>
            <a:r>
              <a:rPr lang="fr-FR" sz="3300" dirty="0"/>
              <a:t>dans les deux groupes. </a:t>
            </a:r>
          </a:p>
          <a:p>
            <a:r>
              <a:rPr lang="fr-FR" sz="3200" i="1" dirty="0" err="1"/>
              <a:t>Tobback</a:t>
            </a:r>
            <a:r>
              <a:rPr lang="fr-FR" sz="3200" i="1" dirty="0"/>
              <a:t> E et al., </a:t>
            </a:r>
            <a:r>
              <a:rPr lang="fr-FR" sz="3200" i="1" dirty="0" err="1"/>
              <a:t>Comparison</a:t>
            </a:r>
            <a:r>
              <a:rPr lang="fr-FR" sz="3200" i="1" dirty="0"/>
              <a:t> of subjective </a:t>
            </a:r>
            <a:r>
              <a:rPr lang="fr-FR" sz="3200" i="1" dirty="0" err="1"/>
              <a:t>sleep</a:t>
            </a:r>
            <a:r>
              <a:rPr lang="fr-FR" sz="3200" i="1" dirty="0"/>
              <a:t> and fatigue in </a:t>
            </a:r>
            <a:r>
              <a:rPr lang="fr-FR" sz="3200" i="1" dirty="0" err="1"/>
              <a:t>breast</a:t>
            </a:r>
            <a:r>
              <a:rPr lang="fr-FR" sz="3200" i="1" dirty="0"/>
              <a:t>- and </a:t>
            </a:r>
            <a:r>
              <a:rPr lang="fr-FR" sz="3200" i="1" dirty="0" err="1"/>
              <a:t>bottle-feeding</a:t>
            </a:r>
            <a:r>
              <a:rPr lang="fr-FR" sz="3200" i="1" dirty="0"/>
              <a:t> </a:t>
            </a:r>
            <a:r>
              <a:rPr lang="fr-FR" sz="3200" i="1" dirty="0" err="1"/>
              <a:t>mothers</a:t>
            </a:r>
            <a:r>
              <a:rPr lang="fr-FR" sz="3200" i="1" dirty="0"/>
              <a:t>, </a:t>
            </a:r>
            <a:r>
              <a:rPr lang="fr-FR" sz="3200" i="1" dirty="0" err="1"/>
              <a:t>Midwifery</a:t>
            </a:r>
            <a:r>
              <a:rPr lang="fr-FR" sz="3200" i="1" dirty="0"/>
              <a:t> 2017 ; 47 : 22-7.</a:t>
            </a:r>
          </a:p>
        </p:txBody>
      </p:sp>
    </p:spTree>
    <p:extLst>
      <p:ext uri="{BB962C8B-B14F-4D97-AF65-F5344CB8AC3E}">
        <p14:creationId xmlns:p14="http://schemas.microsoft.com/office/powerpoint/2010/main" val="379510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D061AE-6031-4E65-9B08-545273B30189}"/>
              </a:ext>
            </a:extLst>
          </p:cNvPr>
          <p:cNvSpPr>
            <a:spLocks noGrp="1"/>
          </p:cNvSpPr>
          <p:nvPr>
            <p:ph type="title"/>
          </p:nvPr>
        </p:nvSpPr>
        <p:spPr/>
        <p:txBody>
          <a:bodyPr/>
          <a:lstStyle/>
          <a:p>
            <a:r>
              <a:rPr lang="fr-FR" dirty="0"/>
              <a:t>Comment cela se passe ?</a:t>
            </a:r>
          </a:p>
        </p:txBody>
      </p:sp>
      <p:sp>
        <p:nvSpPr>
          <p:cNvPr id="3" name="Espace réservé du contenu 2">
            <a:extLst>
              <a:ext uri="{FF2B5EF4-FFF2-40B4-BE49-F238E27FC236}">
                <a16:creationId xmlns:a16="http://schemas.microsoft.com/office/drawing/2014/main" id="{4666237F-5285-421E-900A-34E379F65D3F}"/>
              </a:ext>
            </a:extLst>
          </p:cNvPr>
          <p:cNvSpPr>
            <a:spLocks noGrp="1"/>
          </p:cNvSpPr>
          <p:nvPr>
            <p:ph idx="1"/>
          </p:nvPr>
        </p:nvSpPr>
        <p:spPr/>
        <p:txBody>
          <a:bodyPr>
            <a:normAutofit fontScale="70000" lnSpcReduction="20000"/>
          </a:bodyPr>
          <a:lstStyle/>
          <a:p>
            <a:r>
              <a:rPr lang="fr-FR" dirty="0"/>
              <a:t>Dans l’étude de K Kendall-</a:t>
            </a:r>
            <a:r>
              <a:rPr lang="fr-FR" dirty="0" err="1"/>
              <a:t>Tackett</a:t>
            </a:r>
            <a:r>
              <a:rPr lang="fr-FR" dirty="0"/>
              <a:t> menée auprès de 4 789 mères américaines, qui participaient à une étude sur le sommeil et la fatigue des mères menée en 2008-2009, et dont le bébé avait moins de 12 mois :</a:t>
            </a:r>
          </a:p>
          <a:p>
            <a:r>
              <a:rPr lang="fr-FR" dirty="0"/>
              <a:t>à 2 mois, environ 15 % des bébés passaient l’essentiel de leurs nuits dans une pièce séparée, alors que 40 % dormaient dans un berceau dans la chambre parentale, et qu’environ 45 % dormaient dans le lit parental</a:t>
            </a:r>
          </a:p>
          <a:p>
            <a:r>
              <a:rPr lang="fr-FR" dirty="0"/>
              <a:t>environ la moitié des mères (2 103) allaitaient leur enfant la nuit à 12 mois. 44 % allaitaient la nuit dans leur lit, et 55 % allaitaient sur un fauteuil ou un canapé. </a:t>
            </a:r>
            <a:r>
              <a:rPr lang="fr-FR" dirty="0">
                <a:highlight>
                  <a:srgbClr val="800000"/>
                </a:highlight>
              </a:rPr>
              <a:t>72 % des mères qui allaitaient dans leur lit se rendormaient pendant que leur bébé tétait </a:t>
            </a:r>
            <a:r>
              <a:rPr lang="fr-FR" dirty="0"/>
              <a:t>; c’était également le cas de 44 % des mères qui allaitaient dans un fauteuil ou un canapé, ce qui est inquiétant étant donné les risques importants liés à ce type de lieu de sommeil partagé</a:t>
            </a:r>
          </a:p>
          <a:p>
            <a:r>
              <a:rPr lang="fr-FR" dirty="0"/>
              <a:t>les mères qui prenaient leur enfant dans leur lit le faisaient à la fois en raison de leurs convictions personnelles (le mieux pour leur bébé) et pratiques (le mieux pour elles)</a:t>
            </a:r>
          </a:p>
          <a:p>
            <a:r>
              <a:rPr lang="en-US" i="1" dirty="0"/>
              <a:t>Kendall-Tackett K, Mother-infant sleep locations and </a:t>
            </a:r>
            <a:r>
              <a:rPr lang="en-US" i="1" dirty="0" err="1"/>
              <a:t>nightime</a:t>
            </a:r>
            <a:r>
              <a:rPr lang="en-US" i="1" dirty="0"/>
              <a:t> feeding behavior, Clin </a:t>
            </a:r>
            <a:r>
              <a:rPr lang="en-US" i="1" dirty="0" err="1"/>
              <a:t>Lact</a:t>
            </a:r>
            <a:r>
              <a:rPr lang="en-US" i="1" dirty="0"/>
              <a:t> 2010 ; 1 : 27-31.</a:t>
            </a:r>
            <a:endParaRPr lang="fr-FR" i="1" dirty="0"/>
          </a:p>
        </p:txBody>
      </p:sp>
    </p:spTree>
    <p:extLst>
      <p:ext uri="{BB962C8B-B14F-4D97-AF65-F5344CB8AC3E}">
        <p14:creationId xmlns:p14="http://schemas.microsoft.com/office/powerpoint/2010/main" val="329887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775E27-577E-4EC9-BCE0-C0B3B234D9BC}"/>
              </a:ext>
            </a:extLst>
          </p:cNvPr>
          <p:cNvSpPr>
            <a:spLocks noGrp="1"/>
          </p:cNvSpPr>
          <p:nvPr>
            <p:ph type="title"/>
          </p:nvPr>
        </p:nvSpPr>
        <p:spPr/>
        <p:txBody>
          <a:bodyPr/>
          <a:lstStyle/>
          <a:p>
            <a:r>
              <a:rPr lang="fr-FR" dirty="0"/>
              <a:t>La plupart des bébés se réveillent la nuit</a:t>
            </a:r>
          </a:p>
        </p:txBody>
      </p:sp>
      <p:sp>
        <p:nvSpPr>
          <p:cNvPr id="3" name="Espace réservé du contenu 2">
            <a:extLst>
              <a:ext uri="{FF2B5EF4-FFF2-40B4-BE49-F238E27FC236}">
                <a16:creationId xmlns:a16="http://schemas.microsoft.com/office/drawing/2014/main" id="{E93AA5E8-F15E-4A47-8D49-4A2AEB764F2E}"/>
              </a:ext>
            </a:extLst>
          </p:cNvPr>
          <p:cNvSpPr>
            <a:spLocks noGrp="1"/>
          </p:cNvSpPr>
          <p:nvPr>
            <p:ph idx="1"/>
          </p:nvPr>
        </p:nvSpPr>
        <p:spPr/>
        <p:txBody>
          <a:bodyPr>
            <a:normAutofit/>
          </a:bodyPr>
          <a:lstStyle/>
          <a:p>
            <a:r>
              <a:rPr lang="fr-FR" sz="2000" dirty="0"/>
              <a:t>Dans une étude québécoise faite sur plus de 700 dyades mère/enfant, 37,6 % des bébés âgés de 6 mois et 27,9 % de ceux âgés de 12 mois ne faisaient pas leurs nuits, si l’on prenait comme définition de « faire ses nuits » le fait de dormir 6 heures d’affilée ; si l’on prenait comme définition 8 heures d’affilée, les pourcentages passaient à 57 % à 6 mois et 43,4 % à 12 mois.</a:t>
            </a:r>
          </a:p>
          <a:p>
            <a:r>
              <a:rPr lang="fr-FR" sz="2000" dirty="0"/>
              <a:t>Aucune conséquence néfaste sur le développement psychomoteur des enfants et l’humeur maternelle n’a été trouvée.</a:t>
            </a:r>
          </a:p>
          <a:p>
            <a:r>
              <a:rPr lang="fr-FR" sz="2000" dirty="0"/>
              <a:t>Les chercheurs ont conclu que </a:t>
            </a:r>
            <a:r>
              <a:rPr lang="fr-FR" sz="2000" dirty="0">
                <a:highlight>
                  <a:srgbClr val="800000"/>
                </a:highlight>
              </a:rPr>
              <a:t>« les attentes pour une consolidation du sommeil (le fait de faire ses nuits) précoce pourraient être modérées » !</a:t>
            </a:r>
          </a:p>
          <a:p>
            <a:r>
              <a:rPr lang="fr-FR" sz="2000" i="1" dirty="0"/>
              <a:t>Marie-Hélène </a:t>
            </a:r>
            <a:r>
              <a:rPr lang="fr-FR" sz="2000" i="1" dirty="0" err="1"/>
              <a:t>Pennestri</a:t>
            </a:r>
            <a:r>
              <a:rPr lang="fr-FR" sz="2000" i="1" dirty="0"/>
              <a:t> et al, </a:t>
            </a:r>
            <a:r>
              <a:rPr lang="fr-FR" sz="2000" i="1" dirty="0" err="1"/>
              <a:t>Uninterrupted</a:t>
            </a:r>
            <a:r>
              <a:rPr lang="fr-FR" sz="2000" i="1" dirty="0"/>
              <a:t> infant </a:t>
            </a:r>
            <a:r>
              <a:rPr lang="fr-FR" sz="2000" i="1" dirty="0" err="1"/>
              <a:t>sleep</a:t>
            </a:r>
            <a:r>
              <a:rPr lang="fr-FR" sz="2000" i="1" dirty="0"/>
              <a:t>, </a:t>
            </a:r>
            <a:r>
              <a:rPr lang="fr-FR" sz="2000" i="1" dirty="0" err="1"/>
              <a:t>development</a:t>
            </a:r>
            <a:r>
              <a:rPr lang="fr-FR" sz="2000" i="1" dirty="0"/>
              <a:t> and </a:t>
            </a:r>
            <a:r>
              <a:rPr lang="fr-FR" sz="2000" i="1" dirty="0" err="1"/>
              <a:t>maternal</a:t>
            </a:r>
            <a:r>
              <a:rPr lang="fr-FR" sz="2000" i="1" dirty="0"/>
              <a:t> </a:t>
            </a:r>
            <a:r>
              <a:rPr lang="fr-FR" sz="2000" i="1" dirty="0" err="1"/>
              <a:t>mood</a:t>
            </a:r>
            <a:r>
              <a:rPr lang="fr-FR" sz="2000" i="1" dirty="0"/>
              <a:t>, </a:t>
            </a:r>
            <a:r>
              <a:rPr lang="fr-FR" sz="2000" i="1" dirty="0" err="1"/>
              <a:t>Pediatrics</a:t>
            </a:r>
            <a:r>
              <a:rPr lang="fr-FR" sz="2000" i="1" dirty="0"/>
              <a:t> 2018 ; 142(6). </a:t>
            </a:r>
          </a:p>
        </p:txBody>
      </p:sp>
    </p:spTree>
    <p:extLst>
      <p:ext uri="{BB962C8B-B14F-4D97-AF65-F5344CB8AC3E}">
        <p14:creationId xmlns:p14="http://schemas.microsoft.com/office/powerpoint/2010/main" val="70324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F07BEF-75A1-4C9E-9CB9-64F9AAD71106}"/>
              </a:ext>
            </a:extLst>
          </p:cNvPr>
          <p:cNvSpPr>
            <a:spLocks noGrp="1"/>
          </p:cNvSpPr>
          <p:nvPr>
            <p:ph type="title"/>
          </p:nvPr>
        </p:nvSpPr>
        <p:spPr/>
        <p:txBody>
          <a:bodyPr/>
          <a:lstStyle/>
          <a:p>
            <a:r>
              <a:rPr lang="fr-FR" dirty="0"/>
              <a:t>Ce qui n’aide pas</a:t>
            </a:r>
          </a:p>
        </p:txBody>
      </p:sp>
      <p:sp>
        <p:nvSpPr>
          <p:cNvPr id="3" name="Espace réservé du contenu 2">
            <a:extLst>
              <a:ext uri="{FF2B5EF4-FFF2-40B4-BE49-F238E27FC236}">
                <a16:creationId xmlns:a16="http://schemas.microsoft.com/office/drawing/2014/main" id="{48A19AE5-24B2-4362-B53B-AA3CC300816F}"/>
              </a:ext>
            </a:extLst>
          </p:cNvPr>
          <p:cNvSpPr>
            <a:spLocks noGrp="1"/>
          </p:cNvSpPr>
          <p:nvPr>
            <p:ph idx="1"/>
          </p:nvPr>
        </p:nvSpPr>
        <p:spPr/>
        <p:txBody>
          <a:bodyPr/>
          <a:lstStyle/>
          <a:p>
            <a:r>
              <a:rPr lang="fr-FR" dirty="0"/>
              <a:t>Donner des solides, donner un biberon le soir, essayer de « caler » le bébé. Voir l’étude d’Amy Brown citée précédemment : </a:t>
            </a:r>
            <a:r>
              <a:rPr lang="fr-FR" dirty="0">
                <a:highlight>
                  <a:srgbClr val="800000"/>
                </a:highlight>
              </a:rPr>
              <a:t>«  les bébés qui prenaient davantage de lait ou de solides pendant la journée étaient moins susceptibles de se nourrir la nuit… mais pas moins susceptibles de se réveiller. »</a:t>
            </a:r>
          </a:p>
          <a:p>
            <a:r>
              <a:rPr lang="fr-FR" dirty="0"/>
              <a:t>Arrêter d’allaiter</a:t>
            </a:r>
          </a:p>
        </p:txBody>
      </p:sp>
    </p:spTree>
    <p:extLst>
      <p:ext uri="{BB962C8B-B14F-4D97-AF65-F5344CB8AC3E}">
        <p14:creationId xmlns:p14="http://schemas.microsoft.com/office/powerpoint/2010/main" val="121630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13218F-C3BF-4E7D-8375-34AE9B984E57}"/>
              </a:ext>
            </a:extLst>
          </p:cNvPr>
          <p:cNvSpPr>
            <a:spLocks noGrp="1"/>
          </p:cNvSpPr>
          <p:nvPr>
            <p:ph type="title"/>
          </p:nvPr>
        </p:nvSpPr>
        <p:spPr/>
        <p:txBody>
          <a:bodyPr>
            <a:normAutofit/>
          </a:bodyPr>
          <a:lstStyle/>
          <a:p>
            <a:r>
              <a:rPr lang="fr-FR" sz="3400" dirty="0"/>
              <a:t>Arrêter l’allaitement ne diminue pas la fatigue</a:t>
            </a:r>
          </a:p>
        </p:txBody>
      </p:sp>
      <p:sp>
        <p:nvSpPr>
          <p:cNvPr id="3" name="Espace réservé du contenu 2">
            <a:extLst>
              <a:ext uri="{FF2B5EF4-FFF2-40B4-BE49-F238E27FC236}">
                <a16:creationId xmlns:a16="http://schemas.microsoft.com/office/drawing/2014/main" id="{60239206-D6F8-498C-8A08-5D144E4A21E8}"/>
              </a:ext>
            </a:extLst>
          </p:cNvPr>
          <p:cNvSpPr>
            <a:spLocks noGrp="1"/>
          </p:cNvSpPr>
          <p:nvPr>
            <p:ph idx="1"/>
          </p:nvPr>
        </p:nvSpPr>
        <p:spPr/>
        <p:txBody>
          <a:bodyPr/>
          <a:lstStyle/>
          <a:p>
            <a:r>
              <a:rPr lang="fr-FR" dirty="0"/>
              <a:t>Une étude s’est intéressée à la fatigue chez des mères primipares pendant les </a:t>
            </a:r>
            <a:r>
              <a:rPr lang="fr-FR" dirty="0">
                <a:highlight>
                  <a:srgbClr val="800000"/>
                </a:highlight>
              </a:rPr>
              <a:t>neuf premières semaines </a:t>
            </a:r>
            <a:r>
              <a:rPr lang="fr-FR" dirty="0"/>
              <a:t>du post-partum. Le niveau de fatigue était modéré juste après la naissance, il culminait à 3 semaines, puis diminuait ensuite nettement entre 3 et 6 semaines. </a:t>
            </a:r>
          </a:p>
          <a:p>
            <a:r>
              <a:rPr lang="fr-FR" dirty="0"/>
              <a:t>Il n’existait de ce point de vue </a:t>
            </a:r>
            <a:r>
              <a:rPr lang="fr-FR" dirty="0">
                <a:highlight>
                  <a:srgbClr val="800000"/>
                </a:highlight>
              </a:rPr>
              <a:t>aucune différence entre les mères qui avaient entre temps arrêté d’allaiter et celles qui allaitaient toujours</a:t>
            </a:r>
            <a:r>
              <a:rPr lang="fr-FR" dirty="0"/>
              <a:t>.</a:t>
            </a:r>
          </a:p>
          <a:p>
            <a:r>
              <a:rPr lang="en-US" sz="1800" i="1" dirty="0"/>
              <a:t>Wambach KA, Maternal fatigue in breastfeeding </a:t>
            </a:r>
            <a:r>
              <a:rPr lang="en-US" sz="1800" i="1" dirty="0" err="1"/>
              <a:t>primiparae</a:t>
            </a:r>
            <a:r>
              <a:rPr lang="en-US" sz="1800" i="1" dirty="0"/>
              <a:t> during the first nine weeks postpartum, Journal of Human Lactation 1998 ; 14(3) : 219-29.</a:t>
            </a:r>
            <a:endParaRPr lang="fr-FR" sz="1800" i="1" dirty="0"/>
          </a:p>
          <a:p>
            <a:endParaRPr lang="fr-FR" dirty="0"/>
          </a:p>
        </p:txBody>
      </p:sp>
    </p:spTree>
    <p:extLst>
      <p:ext uri="{BB962C8B-B14F-4D97-AF65-F5344CB8AC3E}">
        <p14:creationId xmlns:p14="http://schemas.microsoft.com/office/powerpoint/2010/main" val="267513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958AD-BCAC-4F1B-9577-2707742C3D9F}"/>
              </a:ext>
            </a:extLst>
          </p:cNvPr>
          <p:cNvSpPr>
            <a:spLocks noGrp="1"/>
          </p:cNvSpPr>
          <p:nvPr>
            <p:ph type="title"/>
          </p:nvPr>
        </p:nvSpPr>
        <p:spPr/>
        <p:txBody>
          <a:bodyPr/>
          <a:lstStyle/>
          <a:p>
            <a:r>
              <a:rPr lang="fr-FR" dirty="0"/>
              <a:t>Ce qui aide</a:t>
            </a:r>
          </a:p>
        </p:txBody>
      </p:sp>
      <p:pic>
        <p:nvPicPr>
          <p:cNvPr id="13" name="Espace réservé du contenu 12">
            <a:extLst>
              <a:ext uri="{FF2B5EF4-FFF2-40B4-BE49-F238E27FC236}">
                <a16:creationId xmlns:a16="http://schemas.microsoft.com/office/drawing/2014/main" id="{FCFD0038-0440-4157-90FF-558537FEF6AB}"/>
              </a:ext>
            </a:extLst>
          </p:cNvPr>
          <p:cNvPicPr>
            <a:picLocks noGrp="1" noChangeAspect="1"/>
          </p:cNvPicPr>
          <p:nvPr>
            <p:ph idx="1"/>
          </p:nvPr>
        </p:nvPicPr>
        <p:blipFill>
          <a:blip r:embed="rId2"/>
          <a:stretch>
            <a:fillRect/>
          </a:stretch>
        </p:blipFill>
        <p:spPr>
          <a:xfrm>
            <a:off x="2337303" y="1939872"/>
            <a:ext cx="6438707" cy="4918127"/>
          </a:xfrm>
        </p:spPr>
      </p:pic>
    </p:spTree>
    <p:extLst>
      <p:ext uri="{BB962C8B-B14F-4D97-AF65-F5344CB8AC3E}">
        <p14:creationId xmlns:p14="http://schemas.microsoft.com/office/powerpoint/2010/main" val="2560881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CEDE74-403C-4491-B745-4EF43D112257}"/>
              </a:ext>
            </a:extLst>
          </p:cNvPr>
          <p:cNvSpPr>
            <a:spLocks noGrp="1"/>
          </p:cNvSpPr>
          <p:nvPr>
            <p:ph type="title"/>
          </p:nvPr>
        </p:nvSpPr>
        <p:spPr/>
        <p:txBody>
          <a:bodyPr/>
          <a:lstStyle/>
          <a:p>
            <a:r>
              <a:rPr lang="fr-FR" dirty="0"/>
              <a:t>Ce qui aide</a:t>
            </a:r>
          </a:p>
        </p:txBody>
      </p:sp>
      <p:sp>
        <p:nvSpPr>
          <p:cNvPr id="3" name="Espace réservé du contenu 2">
            <a:extLst>
              <a:ext uri="{FF2B5EF4-FFF2-40B4-BE49-F238E27FC236}">
                <a16:creationId xmlns:a16="http://schemas.microsoft.com/office/drawing/2014/main" id="{78887C2F-01A0-4483-B96D-29B80887A65C}"/>
              </a:ext>
            </a:extLst>
          </p:cNvPr>
          <p:cNvSpPr>
            <a:spLocks noGrp="1"/>
          </p:cNvSpPr>
          <p:nvPr>
            <p:ph idx="1"/>
          </p:nvPr>
        </p:nvSpPr>
        <p:spPr>
          <a:xfrm>
            <a:off x="680321" y="3144643"/>
            <a:ext cx="4815223" cy="2791545"/>
          </a:xfrm>
        </p:spPr>
        <p:txBody>
          <a:bodyPr/>
          <a:lstStyle/>
          <a:p>
            <a:r>
              <a:rPr lang="fr-FR" dirty="0"/>
              <a:t>Faire la sieste ?</a:t>
            </a:r>
          </a:p>
          <a:p>
            <a:r>
              <a:rPr lang="fr-FR" dirty="0"/>
              <a:t>Une étude a constaté que les siestes diurnes ne permettaient pas d’abaisser le niveau maternel de fatigue…</a:t>
            </a:r>
          </a:p>
        </p:txBody>
      </p:sp>
      <p:pic>
        <p:nvPicPr>
          <p:cNvPr id="5" name="Image 4">
            <a:extLst>
              <a:ext uri="{FF2B5EF4-FFF2-40B4-BE49-F238E27FC236}">
                <a16:creationId xmlns:a16="http://schemas.microsoft.com/office/drawing/2014/main" id="{F50CCF6A-F1DA-417D-8999-2AC977A78D4F}"/>
              </a:ext>
            </a:extLst>
          </p:cNvPr>
          <p:cNvPicPr>
            <a:picLocks noChangeAspect="1"/>
          </p:cNvPicPr>
          <p:nvPr/>
        </p:nvPicPr>
        <p:blipFill>
          <a:blip r:embed="rId2"/>
          <a:stretch>
            <a:fillRect/>
          </a:stretch>
        </p:blipFill>
        <p:spPr>
          <a:xfrm>
            <a:off x="5768248" y="2336873"/>
            <a:ext cx="6423752" cy="4521127"/>
          </a:xfrm>
          <a:prstGeom prst="rect">
            <a:avLst/>
          </a:prstGeom>
        </p:spPr>
      </p:pic>
    </p:spTree>
    <p:extLst>
      <p:ext uri="{BB962C8B-B14F-4D97-AF65-F5344CB8AC3E}">
        <p14:creationId xmlns:p14="http://schemas.microsoft.com/office/powerpoint/2010/main" val="2689696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164C21-A35F-4422-8E5D-790473962E20}"/>
              </a:ext>
            </a:extLst>
          </p:cNvPr>
          <p:cNvSpPr>
            <a:spLocks noGrp="1"/>
          </p:cNvSpPr>
          <p:nvPr>
            <p:ph type="title"/>
          </p:nvPr>
        </p:nvSpPr>
        <p:spPr/>
        <p:txBody>
          <a:bodyPr/>
          <a:lstStyle/>
          <a:p>
            <a:r>
              <a:rPr lang="fr-FR" dirty="0"/>
              <a:t>Ce qui aide</a:t>
            </a:r>
          </a:p>
        </p:txBody>
      </p:sp>
      <p:sp>
        <p:nvSpPr>
          <p:cNvPr id="3" name="Espace réservé du contenu 2">
            <a:extLst>
              <a:ext uri="{FF2B5EF4-FFF2-40B4-BE49-F238E27FC236}">
                <a16:creationId xmlns:a16="http://schemas.microsoft.com/office/drawing/2014/main" id="{1FFE6497-51E9-4CD8-B1B1-CDA70C3D50BD}"/>
              </a:ext>
            </a:extLst>
          </p:cNvPr>
          <p:cNvSpPr>
            <a:spLocks noGrp="1"/>
          </p:cNvSpPr>
          <p:nvPr>
            <p:ph idx="1"/>
          </p:nvPr>
        </p:nvSpPr>
        <p:spPr/>
        <p:txBody>
          <a:bodyPr>
            <a:normAutofit/>
          </a:bodyPr>
          <a:lstStyle/>
          <a:p>
            <a:r>
              <a:rPr lang="fr-FR" dirty="0"/>
              <a:t>Savoir que les bébés ont un sommeil différent de celui des adultes, et que cela va avoir un impact sur son propre sommeil, impact dont l’importance sera fonction du tempérament du bébé.</a:t>
            </a:r>
          </a:p>
          <a:p>
            <a:r>
              <a:rPr lang="fr-FR" dirty="0"/>
              <a:t>Un contact étroit avec la mère, l’alternance jour/nuit, ainsi que certains composants du lait maternel présents à un taux plus élevé la nuit (pic lacté de mélatonine vers 3 heures du matin par exemple) pourraient favoriser l’établissement d’un rythme circadien chez le bébé.</a:t>
            </a:r>
          </a:p>
        </p:txBody>
      </p:sp>
    </p:spTree>
    <p:extLst>
      <p:ext uri="{BB962C8B-B14F-4D97-AF65-F5344CB8AC3E}">
        <p14:creationId xmlns:p14="http://schemas.microsoft.com/office/powerpoint/2010/main" val="37117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94547B-936E-4202-B574-B2EBFC853009}"/>
              </a:ext>
            </a:extLst>
          </p:cNvPr>
          <p:cNvSpPr>
            <a:spLocks noGrp="1"/>
          </p:cNvSpPr>
          <p:nvPr>
            <p:ph type="title"/>
          </p:nvPr>
        </p:nvSpPr>
        <p:spPr/>
        <p:txBody>
          <a:bodyPr/>
          <a:lstStyle/>
          <a:p>
            <a:r>
              <a:rPr lang="fr-FR" dirty="0"/>
              <a:t>Ce qui aide</a:t>
            </a:r>
          </a:p>
        </p:txBody>
      </p:sp>
      <p:sp>
        <p:nvSpPr>
          <p:cNvPr id="3" name="Espace réservé du contenu 2">
            <a:extLst>
              <a:ext uri="{FF2B5EF4-FFF2-40B4-BE49-F238E27FC236}">
                <a16:creationId xmlns:a16="http://schemas.microsoft.com/office/drawing/2014/main" id="{EECB16AB-18F1-4236-AFCE-EF0DCD4D068C}"/>
              </a:ext>
            </a:extLst>
          </p:cNvPr>
          <p:cNvSpPr>
            <a:spLocks noGrp="1"/>
          </p:cNvSpPr>
          <p:nvPr>
            <p:ph idx="1"/>
          </p:nvPr>
        </p:nvSpPr>
        <p:spPr>
          <a:xfrm>
            <a:off x="6096000" y="2877015"/>
            <a:ext cx="6096000" cy="3059174"/>
          </a:xfrm>
        </p:spPr>
        <p:txBody>
          <a:bodyPr/>
          <a:lstStyle/>
          <a:p>
            <a:r>
              <a:rPr lang="fr-FR" dirty="0"/>
              <a:t>La proximité parents/enfant</a:t>
            </a:r>
          </a:p>
          <a:p>
            <a:r>
              <a:rPr lang="fr-FR" dirty="0"/>
              <a:t>Qui engendre une synchronisation des rythmes de sommeil</a:t>
            </a:r>
          </a:p>
          <a:p>
            <a:r>
              <a:rPr lang="fr-FR" dirty="0"/>
              <a:t>Évite d’avoir à se lever et d’être complètement réveillée</a:t>
            </a:r>
          </a:p>
          <a:p>
            <a:r>
              <a:rPr lang="fr-FR" dirty="0"/>
              <a:t>Facilite les tétées nocturnes</a:t>
            </a:r>
          </a:p>
        </p:txBody>
      </p:sp>
      <p:pic>
        <p:nvPicPr>
          <p:cNvPr id="5" name="Image 4">
            <a:extLst>
              <a:ext uri="{FF2B5EF4-FFF2-40B4-BE49-F238E27FC236}">
                <a16:creationId xmlns:a16="http://schemas.microsoft.com/office/drawing/2014/main" id="{CA04B987-7702-42E9-B9E1-AEA05CDB41E1}"/>
              </a:ext>
            </a:extLst>
          </p:cNvPr>
          <p:cNvPicPr>
            <a:picLocks noChangeAspect="1"/>
          </p:cNvPicPr>
          <p:nvPr/>
        </p:nvPicPr>
        <p:blipFill>
          <a:blip r:embed="rId2"/>
          <a:stretch>
            <a:fillRect/>
          </a:stretch>
        </p:blipFill>
        <p:spPr>
          <a:xfrm>
            <a:off x="680321" y="2662169"/>
            <a:ext cx="4319016" cy="3139440"/>
          </a:xfrm>
          <a:prstGeom prst="rect">
            <a:avLst/>
          </a:prstGeom>
        </p:spPr>
      </p:pic>
    </p:spTree>
    <p:extLst>
      <p:ext uri="{BB962C8B-B14F-4D97-AF65-F5344CB8AC3E}">
        <p14:creationId xmlns:p14="http://schemas.microsoft.com/office/powerpoint/2010/main" val="415315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3B84AC-8533-4A44-9832-11F05A4C50C2}"/>
              </a:ext>
            </a:extLst>
          </p:cNvPr>
          <p:cNvSpPr>
            <a:spLocks noGrp="1"/>
          </p:cNvSpPr>
          <p:nvPr>
            <p:ph type="title"/>
          </p:nvPr>
        </p:nvSpPr>
        <p:spPr/>
        <p:txBody>
          <a:bodyPr/>
          <a:lstStyle/>
          <a:p>
            <a:r>
              <a:rPr lang="fr-FR" dirty="0"/>
              <a:t>Synchronisation des rythmes</a:t>
            </a:r>
          </a:p>
        </p:txBody>
      </p:sp>
      <p:sp>
        <p:nvSpPr>
          <p:cNvPr id="3" name="Espace réservé du contenu 2">
            <a:extLst>
              <a:ext uri="{FF2B5EF4-FFF2-40B4-BE49-F238E27FC236}">
                <a16:creationId xmlns:a16="http://schemas.microsoft.com/office/drawing/2014/main" id="{E3994621-7FC0-493E-84EA-92A10632F6A5}"/>
              </a:ext>
            </a:extLst>
          </p:cNvPr>
          <p:cNvSpPr>
            <a:spLocks noGrp="1"/>
          </p:cNvSpPr>
          <p:nvPr>
            <p:ph idx="1"/>
          </p:nvPr>
        </p:nvSpPr>
        <p:spPr/>
        <p:txBody>
          <a:bodyPr/>
          <a:lstStyle/>
          <a:p>
            <a:r>
              <a:rPr lang="fr-FR" dirty="0"/>
              <a:t>Les études en laboratoire de sommeil ont constaté que dans 40 % des cas, la mère s’était réveillée quelques secondes avant son enfant, et dans 60 % des cas, l’enfant s’était éveillé une ou deux minutes avant sa mère.</a:t>
            </a:r>
          </a:p>
          <a:p>
            <a:r>
              <a:rPr lang="en-US" i="1" dirty="0"/>
              <a:t>McKenna JJ, Night waking among breastfeeding mothers and infants. Conflict, congruence or both?, </a:t>
            </a:r>
            <a:r>
              <a:rPr lang="en-US" i="1" dirty="0" err="1"/>
              <a:t>Evol</a:t>
            </a:r>
            <a:r>
              <a:rPr lang="en-US" i="1" dirty="0"/>
              <a:t> Med Public Health. 2014; 2014(1): 40–47.</a:t>
            </a:r>
            <a:endParaRPr lang="fr-FR" i="1" dirty="0"/>
          </a:p>
        </p:txBody>
      </p:sp>
    </p:spTree>
    <p:extLst>
      <p:ext uri="{BB962C8B-B14F-4D97-AF65-F5344CB8AC3E}">
        <p14:creationId xmlns:p14="http://schemas.microsoft.com/office/powerpoint/2010/main" val="639997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DE20AF-B3AC-4152-9A72-749274D95FFE}"/>
              </a:ext>
            </a:extLst>
          </p:cNvPr>
          <p:cNvSpPr>
            <a:spLocks noGrp="1"/>
          </p:cNvSpPr>
          <p:nvPr>
            <p:ph type="title"/>
          </p:nvPr>
        </p:nvSpPr>
        <p:spPr/>
        <p:txBody>
          <a:bodyPr/>
          <a:lstStyle/>
          <a:p>
            <a:r>
              <a:rPr lang="fr-FR" dirty="0"/>
              <a:t>Tétées nocturnes</a:t>
            </a:r>
          </a:p>
        </p:txBody>
      </p:sp>
      <p:sp>
        <p:nvSpPr>
          <p:cNvPr id="3" name="Espace réservé du contenu 2">
            <a:extLst>
              <a:ext uri="{FF2B5EF4-FFF2-40B4-BE49-F238E27FC236}">
                <a16:creationId xmlns:a16="http://schemas.microsoft.com/office/drawing/2014/main" id="{F919022F-5DBF-458A-B7C4-2DD64CC8D922}"/>
              </a:ext>
            </a:extLst>
          </p:cNvPr>
          <p:cNvSpPr>
            <a:spLocks noGrp="1"/>
          </p:cNvSpPr>
          <p:nvPr>
            <p:ph idx="1"/>
          </p:nvPr>
        </p:nvSpPr>
        <p:spPr/>
        <p:txBody>
          <a:bodyPr/>
          <a:lstStyle/>
          <a:p>
            <a:r>
              <a:rPr lang="fr-FR" dirty="0"/>
              <a:t>Une étude suédoise a interrogé 500 mères de bébés âgés de </a:t>
            </a:r>
            <a:r>
              <a:rPr lang="fr-FR" dirty="0">
                <a:highlight>
                  <a:srgbClr val="800000"/>
                </a:highlight>
              </a:rPr>
              <a:t>0 à 6 mois. </a:t>
            </a:r>
          </a:p>
          <a:p>
            <a:r>
              <a:rPr lang="fr-FR" dirty="0"/>
              <a:t>La plupart des enfants tétaient la nuit, certains plus de trois fois, et </a:t>
            </a:r>
            <a:r>
              <a:rPr lang="fr-FR" dirty="0">
                <a:highlight>
                  <a:srgbClr val="800000"/>
                </a:highlight>
              </a:rPr>
              <a:t>seulement 2 % ne tétaient pas du tout</a:t>
            </a:r>
            <a:r>
              <a:rPr lang="fr-FR" dirty="0"/>
              <a:t>.</a:t>
            </a:r>
          </a:p>
          <a:p>
            <a:r>
              <a:rPr lang="en-US" sz="2000" i="1" dirty="0" err="1"/>
              <a:t>Hörnell</a:t>
            </a:r>
            <a:r>
              <a:rPr lang="en-US" sz="2000" i="1" dirty="0"/>
              <a:t> A, Breastfeeding patterns in exclusively breastfed infants : a longitudinal prospective study in Uppsala, Sweden, Acta </a:t>
            </a:r>
            <a:r>
              <a:rPr lang="en-US" sz="2000" i="1" dirty="0" err="1"/>
              <a:t>Paediatr</a:t>
            </a:r>
            <a:r>
              <a:rPr lang="en-US" sz="2000" i="1" dirty="0"/>
              <a:t> 1999 ; 88(2) : 203-211.</a:t>
            </a:r>
          </a:p>
        </p:txBody>
      </p:sp>
    </p:spTree>
    <p:extLst>
      <p:ext uri="{BB962C8B-B14F-4D97-AF65-F5344CB8AC3E}">
        <p14:creationId xmlns:p14="http://schemas.microsoft.com/office/powerpoint/2010/main" val="229116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2D234D-7360-4C44-93E7-2A370CABC273}"/>
              </a:ext>
            </a:extLst>
          </p:cNvPr>
          <p:cNvSpPr>
            <a:spLocks noGrp="1"/>
          </p:cNvSpPr>
          <p:nvPr>
            <p:ph type="title"/>
          </p:nvPr>
        </p:nvSpPr>
        <p:spPr/>
        <p:txBody>
          <a:bodyPr/>
          <a:lstStyle/>
          <a:p>
            <a:r>
              <a:rPr lang="fr-FR" dirty="0"/>
              <a:t>Tétées nocturnes</a:t>
            </a:r>
          </a:p>
        </p:txBody>
      </p:sp>
      <p:sp>
        <p:nvSpPr>
          <p:cNvPr id="3" name="Espace réservé du contenu 2">
            <a:extLst>
              <a:ext uri="{FF2B5EF4-FFF2-40B4-BE49-F238E27FC236}">
                <a16:creationId xmlns:a16="http://schemas.microsoft.com/office/drawing/2014/main" id="{B9D26791-CEFE-49B5-AB5B-FD320C4B8BE0}"/>
              </a:ext>
            </a:extLst>
          </p:cNvPr>
          <p:cNvSpPr>
            <a:spLocks noGrp="1"/>
          </p:cNvSpPr>
          <p:nvPr>
            <p:ph idx="1"/>
          </p:nvPr>
        </p:nvSpPr>
        <p:spPr/>
        <p:txBody>
          <a:bodyPr/>
          <a:lstStyle/>
          <a:p>
            <a:r>
              <a:rPr lang="fr-FR" dirty="0"/>
              <a:t>Une étude publiée en 2006 (Kent) chez des bébés allaités à la demande constatait que 64 % des enfants tétaient 1 à 3 fois par nuit, et que la fréquence des tétées nocturnes n’était corrélée ni au volume total de lait maternel absorbé quotidiennement, ni au nombre quotidien de tétées, ni à la capacité maternelle de stockage mammaire. </a:t>
            </a:r>
          </a:p>
          <a:p>
            <a:r>
              <a:rPr lang="fr-FR" dirty="0"/>
              <a:t>Il semble que cela soit lié au tempérament du bébé.</a:t>
            </a:r>
          </a:p>
        </p:txBody>
      </p:sp>
    </p:spTree>
    <p:extLst>
      <p:ext uri="{BB962C8B-B14F-4D97-AF65-F5344CB8AC3E}">
        <p14:creationId xmlns:p14="http://schemas.microsoft.com/office/powerpoint/2010/main" val="353838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9A330A-26B5-4B87-AF6F-21AE794EB234}"/>
              </a:ext>
            </a:extLst>
          </p:cNvPr>
          <p:cNvSpPr>
            <a:spLocks noGrp="1"/>
          </p:cNvSpPr>
          <p:nvPr>
            <p:ph type="title"/>
          </p:nvPr>
        </p:nvSpPr>
        <p:spPr/>
        <p:txBody>
          <a:bodyPr/>
          <a:lstStyle/>
          <a:p>
            <a:r>
              <a:rPr lang="fr-FR" dirty="0"/>
              <a:t>Tétées nocturnes</a:t>
            </a:r>
          </a:p>
        </p:txBody>
      </p:sp>
      <p:sp>
        <p:nvSpPr>
          <p:cNvPr id="3" name="Espace réservé du contenu 2">
            <a:extLst>
              <a:ext uri="{FF2B5EF4-FFF2-40B4-BE49-F238E27FC236}">
                <a16:creationId xmlns:a16="http://schemas.microsoft.com/office/drawing/2014/main" id="{40890BD8-C41D-4261-8E99-735CCC3AF8FC}"/>
              </a:ext>
            </a:extLst>
          </p:cNvPr>
          <p:cNvSpPr>
            <a:spLocks noGrp="1"/>
          </p:cNvSpPr>
          <p:nvPr>
            <p:ph idx="1"/>
          </p:nvPr>
        </p:nvSpPr>
        <p:spPr/>
        <p:txBody>
          <a:bodyPr/>
          <a:lstStyle/>
          <a:p>
            <a:r>
              <a:rPr lang="fr-FR" dirty="0"/>
              <a:t>Dans une étude faite dans une zone rurale du nord de la Thaïlande  (la seule, à ma connaissance, à avoir observé </a:t>
            </a:r>
            <a:r>
              <a:rPr lang="fr-FR" dirty="0">
                <a:highlight>
                  <a:srgbClr val="800000"/>
                </a:highlight>
              </a:rPr>
              <a:t>le sommeil des mères avec leur bébé in situ</a:t>
            </a:r>
            <a:r>
              <a:rPr lang="fr-FR" dirty="0"/>
              <a:t>, et non dans un laboratoire), la proportion de lait absorbée lors des tétées nocturnes était de </a:t>
            </a:r>
            <a:r>
              <a:rPr lang="fr-FR" dirty="0">
                <a:highlight>
                  <a:srgbClr val="800000"/>
                </a:highlight>
              </a:rPr>
              <a:t>plus de 40 %</a:t>
            </a:r>
            <a:r>
              <a:rPr lang="fr-FR" dirty="0"/>
              <a:t> ; elle restait stable tout au long de la première année de vie.</a:t>
            </a:r>
          </a:p>
          <a:p>
            <a:r>
              <a:rPr lang="en-US" i="1" dirty="0"/>
              <a:t>Stella M. </a:t>
            </a:r>
            <a:r>
              <a:rPr lang="en-US" i="1" dirty="0" err="1"/>
              <a:t>Imong</a:t>
            </a:r>
            <a:r>
              <a:rPr lang="en-US" i="1" dirty="0"/>
              <a:t> et al, Predictors of breast milk intake in rural northern Thailand, Journal of Pediatric Gastroenterology and Nutrition 1989, 8 : 359-370.</a:t>
            </a:r>
            <a:endParaRPr lang="fr-FR" i="1" dirty="0"/>
          </a:p>
        </p:txBody>
      </p:sp>
    </p:spTree>
    <p:extLst>
      <p:ext uri="{BB962C8B-B14F-4D97-AF65-F5344CB8AC3E}">
        <p14:creationId xmlns:p14="http://schemas.microsoft.com/office/powerpoint/2010/main" val="361038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6BB307-B662-44DA-80A9-FAF134CCBB31}"/>
              </a:ext>
            </a:extLst>
          </p:cNvPr>
          <p:cNvSpPr>
            <a:spLocks noGrp="1"/>
          </p:cNvSpPr>
          <p:nvPr>
            <p:ph type="title"/>
          </p:nvPr>
        </p:nvSpPr>
        <p:spPr/>
        <p:txBody>
          <a:bodyPr/>
          <a:lstStyle/>
          <a:p>
            <a:r>
              <a:rPr lang="fr-FR" dirty="0"/>
              <a:t>Sommeil et veille les 6 premiers mois</a:t>
            </a:r>
          </a:p>
        </p:txBody>
      </p:sp>
      <p:sp>
        <p:nvSpPr>
          <p:cNvPr id="3" name="Espace réservé du contenu 2">
            <a:extLst>
              <a:ext uri="{FF2B5EF4-FFF2-40B4-BE49-F238E27FC236}">
                <a16:creationId xmlns:a16="http://schemas.microsoft.com/office/drawing/2014/main" id="{D2B9C241-0CCA-4870-A06B-4762519DFB58}"/>
              </a:ext>
            </a:extLst>
          </p:cNvPr>
          <p:cNvSpPr>
            <a:spLocks noGrp="1"/>
          </p:cNvSpPr>
          <p:nvPr>
            <p:ph idx="1"/>
          </p:nvPr>
        </p:nvSpPr>
        <p:spPr>
          <a:xfrm>
            <a:off x="680322" y="2336873"/>
            <a:ext cx="4848922" cy="3599316"/>
          </a:xfrm>
        </p:spPr>
        <p:txBody>
          <a:bodyPr>
            <a:normAutofit fontScale="70000" lnSpcReduction="20000"/>
          </a:bodyPr>
          <a:lstStyle/>
          <a:p>
            <a:endParaRPr lang="fr-FR" dirty="0"/>
          </a:p>
          <a:p>
            <a:r>
              <a:rPr lang="fr-FR" dirty="0"/>
              <a:t>À l'aide de l'application iPhone Baby </a:t>
            </a:r>
            <a:r>
              <a:rPr lang="fr-FR" dirty="0" err="1"/>
              <a:t>Connect</a:t>
            </a:r>
            <a:r>
              <a:rPr lang="fr-FR" dirty="0"/>
              <a:t>, un jeune père australien a construit une base de données complète sur les cycles de sommeil et de veille de sa fille pour chaque jour des six premiers mois de sa vie. Et en a fait ce graphique.</a:t>
            </a:r>
          </a:p>
          <a:p>
            <a:endParaRPr lang="fr-FR" dirty="0"/>
          </a:p>
          <a:p>
            <a:r>
              <a:rPr lang="fr-FR" dirty="0"/>
              <a:t>La spirale commence à l'intérieur du cercle, marquant la naissance. Elle se poursuit à mesure que le bébé grandit - chaque révolution complète du cercle représente une journée de 24 heures, minuit est en haut de « l’horloge » et midi en bas.</a:t>
            </a:r>
          </a:p>
          <a:p>
            <a:endParaRPr lang="fr-FR" dirty="0"/>
          </a:p>
        </p:txBody>
      </p:sp>
      <p:pic>
        <p:nvPicPr>
          <p:cNvPr id="3074" name="Picture 2">
            <a:extLst>
              <a:ext uri="{FF2B5EF4-FFF2-40B4-BE49-F238E27FC236}">
                <a16:creationId xmlns:a16="http://schemas.microsoft.com/office/drawing/2014/main" id="{0E80B7A7-03C0-4F9F-A3DB-28B8BBD83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2073" y="2009078"/>
            <a:ext cx="4848922" cy="4848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05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5C1094-796C-48B8-B6EB-5BFDD6A0E307}"/>
              </a:ext>
            </a:extLst>
          </p:cNvPr>
          <p:cNvSpPr>
            <a:spLocks noGrp="1"/>
          </p:cNvSpPr>
          <p:nvPr>
            <p:ph type="title"/>
          </p:nvPr>
        </p:nvSpPr>
        <p:spPr/>
        <p:txBody>
          <a:bodyPr/>
          <a:lstStyle/>
          <a:p>
            <a:r>
              <a:rPr lang="fr-FR" dirty="0"/>
              <a:t>Lieu du sommeil et durée d’allaitement</a:t>
            </a:r>
          </a:p>
        </p:txBody>
      </p:sp>
      <p:sp>
        <p:nvSpPr>
          <p:cNvPr id="3" name="Espace réservé du contenu 2">
            <a:extLst>
              <a:ext uri="{FF2B5EF4-FFF2-40B4-BE49-F238E27FC236}">
                <a16:creationId xmlns:a16="http://schemas.microsoft.com/office/drawing/2014/main" id="{B9EB7048-C0AC-4D51-AE6D-45A8ED446EBA}"/>
              </a:ext>
            </a:extLst>
          </p:cNvPr>
          <p:cNvSpPr>
            <a:spLocks noGrp="1"/>
          </p:cNvSpPr>
          <p:nvPr>
            <p:ph idx="1"/>
          </p:nvPr>
        </p:nvSpPr>
        <p:spPr/>
        <p:txBody>
          <a:bodyPr/>
          <a:lstStyle/>
          <a:p>
            <a:r>
              <a:rPr lang="fr-FR" dirty="0"/>
              <a:t>Les parents dont le bébé ne dormait pas dans leur chambre à 4 mois avaient fait état à 1 mois d’un taux significativement plus bas </a:t>
            </a:r>
            <a:r>
              <a:rPr lang="fr-FR"/>
              <a:t>d’allaitement prédominant.</a:t>
            </a:r>
            <a:endParaRPr lang="fr-FR" dirty="0"/>
          </a:p>
          <a:p>
            <a:r>
              <a:rPr lang="en-US" i="1" dirty="0"/>
              <a:t>Paul IM et al., Mother-infant room-sharing and sleep outcomes in the INSIGHT study, Pediatrics 2017 ; 140(1) : e20170122.</a:t>
            </a:r>
            <a:endParaRPr lang="fr-FR" i="1" dirty="0"/>
          </a:p>
        </p:txBody>
      </p:sp>
    </p:spTree>
    <p:extLst>
      <p:ext uri="{BB962C8B-B14F-4D97-AF65-F5344CB8AC3E}">
        <p14:creationId xmlns:p14="http://schemas.microsoft.com/office/powerpoint/2010/main" val="1982969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5C1094-796C-48B8-B6EB-5BFDD6A0E307}"/>
              </a:ext>
            </a:extLst>
          </p:cNvPr>
          <p:cNvSpPr>
            <a:spLocks noGrp="1"/>
          </p:cNvSpPr>
          <p:nvPr>
            <p:ph type="title"/>
          </p:nvPr>
        </p:nvSpPr>
        <p:spPr/>
        <p:txBody>
          <a:bodyPr/>
          <a:lstStyle/>
          <a:p>
            <a:r>
              <a:rPr lang="fr-FR" dirty="0"/>
              <a:t>Lieu du sommeil et durée d’allaitement</a:t>
            </a:r>
          </a:p>
        </p:txBody>
      </p:sp>
      <p:sp>
        <p:nvSpPr>
          <p:cNvPr id="3" name="Espace réservé du contenu 2">
            <a:extLst>
              <a:ext uri="{FF2B5EF4-FFF2-40B4-BE49-F238E27FC236}">
                <a16:creationId xmlns:a16="http://schemas.microsoft.com/office/drawing/2014/main" id="{B9EB7048-C0AC-4D51-AE6D-45A8ED446EBA}"/>
              </a:ext>
            </a:extLst>
          </p:cNvPr>
          <p:cNvSpPr>
            <a:spLocks noGrp="1"/>
          </p:cNvSpPr>
          <p:nvPr>
            <p:ph idx="1"/>
          </p:nvPr>
        </p:nvSpPr>
        <p:spPr>
          <a:xfrm>
            <a:off x="680321" y="2336872"/>
            <a:ext cx="9613861" cy="3767899"/>
          </a:xfrm>
        </p:spPr>
        <p:txBody>
          <a:bodyPr>
            <a:normAutofit fontScale="92500" lnSpcReduction="10000"/>
          </a:bodyPr>
          <a:lstStyle/>
          <a:p>
            <a:r>
              <a:rPr lang="fr-FR" dirty="0"/>
              <a:t>26 études, menées dans 10 pays, prenaient en compte l’impact sur l’allaitement. Les méthodes de collecte sur le sommeil et l’allaitement variaient suivant les études (allant des réponses des parents à un questionnaire à un enregistrement vidéo pendant toute la nuit). Les définitions utilisées pour l’allaitement étaient également variables (aucune définition dans 1 étude). 19 études rapportaient une plus longue durée d’allaitement en cas de partage du lit parental, 3 ne constataient pas cet impact, et les autres études faisaient état d’une fréquence plus élevée et d’une durée totale plus longue des tétées nocturnes constatées sur les vidéos chez les enfants dormant dans le lit parental. </a:t>
            </a:r>
          </a:p>
          <a:p>
            <a:r>
              <a:rPr lang="en-US" i="1" dirty="0"/>
              <a:t>The influence of bed-sharing on infant physiology, breastfeeding and </a:t>
            </a:r>
            <a:r>
              <a:rPr lang="en-US" i="1" dirty="0" err="1"/>
              <a:t>behaviour</a:t>
            </a:r>
            <a:r>
              <a:rPr lang="en-US" i="1" dirty="0"/>
              <a:t> : a systematic review. </a:t>
            </a:r>
            <a:r>
              <a:rPr lang="en-US" i="1" dirty="0" err="1"/>
              <a:t>Baddock</a:t>
            </a:r>
            <a:r>
              <a:rPr lang="en-US" i="1" dirty="0"/>
              <a:t> SA et al. Sleep Med Rev 2019 ; 43 : 106-17.</a:t>
            </a:r>
            <a:endParaRPr lang="fr-FR" i="1" dirty="0"/>
          </a:p>
        </p:txBody>
      </p:sp>
    </p:spTree>
    <p:extLst>
      <p:ext uri="{BB962C8B-B14F-4D97-AF65-F5344CB8AC3E}">
        <p14:creationId xmlns:p14="http://schemas.microsoft.com/office/powerpoint/2010/main" val="1052668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0634F9-4EA8-4EF8-8076-877DD0F6AA78}"/>
              </a:ext>
            </a:extLst>
          </p:cNvPr>
          <p:cNvSpPr>
            <a:spLocks noGrp="1"/>
          </p:cNvSpPr>
          <p:nvPr>
            <p:ph type="title"/>
          </p:nvPr>
        </p:nvSpPr>
        <p:spPr/>
        <p:txBody>
          <a:bodyPr/>
          <a:lstStyle/>
          <a:p>
            <a:r>
              <a:rPr lang="fr-FR" dirty="0"/>
              <a:t>Le </a:t>
            </a:r>
            <a:r>
              <a:rPr lang="fr-FR" dirty="0" err="1"/>
              <a:t>dorm’allaitement</a:t>
            </a:r>
            <a:endParaRPr lang="fr-FR" dirty="0"/>
          </a:p>
        </p:txBody>
      </p:sp>
      <p:sp>
        <p:nvSpPr>
          <p:cNvPr id="3" name="Espace réservé du contenu 2">
            <a:extLst>
              <a:ext uri="{FF2B5EF4-FFF2-40B4-BE49-F238E27FC236}">
                <a16:creationId xmlns:a16="http://schemas.microsoft.com/office/drawing/2014/main" id="{E5AC6F18-67A7-4BEF-87ED-E2233CD6FB71}"/>
              </a:ext>
            </a:extLst>
          </p:cNvPr>
          <p:cNvSpPr>
            <a:spLocks noGrp="1"/>
          </p:cNvSpPr>
          <p:nvPr>
            <p:ph idx="1"/>
          </p:nvPr>
        </p:nvSpPr>
        <p:spPr>
          <a:xfrm>
            <a:off x="420624" y="2364305"/>
            <a:ext cx="9976104" cy="3599316"/>
          </a:xfrm>
        </p:spPr>
        <p:txBody>
          <a:bodyPr>
            <a:noAutofit/>
          </a:bodyPr>
          <a:lstStyle/>
          <a:p>
            <a:r>
              <a:rPr lang="fr-FR" sz="1900" i="1" dirty="0"/>
              <a:t>« Dormir et téter sont étroitement liés, si bien que deux experts bien connus du sommeil des bébés, James McKenna et Lee </a:t>
            </a:r>
            <a:r>
              <a:rPr lang="fr-FR" sz="1900" i="1" dirty="0" err="1"/>
              <a:t>Gettler</a:t>
            </a:r>
            <a:r>
              <a:rPr lang="fr-FR" sz="1900" i="1" dirty="0"/>
              <a:t>, ont inventé le nouveau mot, en anglais, de "</a:t>
            </a:r>
            <a:r>
              <a:rPr lang="fr-FR" sz="1900" i="1" dirty="0" err="1">
                <a:highlight>
                  <a:srgbClr val="800000"/>
                </a:highlight>
              </a:rPr>
              <a:t>breastsleeping</a:t>
            </a:r>
            <a:r>
              <a:rPr lang="fr-FR" sz="1900" i="1" dirty="0"/>
              <a:t>" (sur le modèle de "</a:t>
            </a:r>
            <a:r>
              <a:rPr lang="fr-FR" sz="1900" i="1" dirty="0" err="1"/>
              <a:t>breastfeeding</a:t>
            </a:r>
            <a:r>
              <a:rPr lang="fr-FR" sz="1900" i="1" dirty="0"/>
              <a:t>", pour "nourrir au sein" = allaitement, que l’on pourrait traduire par </a:t>
            </a:r>
            <a:r>
              <a:rPr lang="fr-FR" sz="1900" i="1" dirty="0">
                <a:highlight>
                  <a:srgbClr val="800000"/>
                </a:highlight>
              </a:rPr>
              <a:t>"</a:t>
            </a:r>
            <a:r>
              <a:rPr lang="fr-FR" sz="1900" i="1" dirty="0" err="1">
                <a:highlight>
                  <a:srgbClr val="800000"/>
                </a:highlight>
              </a:rPr>
              <a:t>dorm’allaitement</a:t>
            </a:r>
            <a:r>
              <a:rPr lang="fr-FR" sz="1900" i="1" dirty="0">
                <a:highlight>
                  <a:srgbClr val="800000"/>
                </a:highlight>
              </a:rPr>
              <a:t>" en français</a:t>
            </a:r>
            <a:r>
              <a:rPr lang="fr-FR" sz="1900" i="1" dirty="0"/>
              <a:t>), afin d’affirmer haut et fort que cela n’a aucun sens de séparer les deux puisque, pour dormir, les bébés ont besoin de téter. Évidemment, tout ceci ne peut fonctionner que si le bébé est avec sa mère pendant qu’il dort.</a:t>
            </a:r>
          </a:p>
          <a:p>
            <a:r>
              <a:rPr lang="fr-FR" sz="1900" i="1" dirty="0"/>
              <a:t>Les 3 principaux (et virtuellement inséparables) facteurs à retenir :</a:t>
            </a:r>
          </a:p>
          <a:p>
            <a:r>
              <a:rPr lang="fr-FR" sz="1900" i="1" dirty="0"/>
              <a:t>allaitement à la demande,</a:t>
            </a:r>
          </a:p>
          <a:p>
            <a:r>
              <a:rPr lang="fr-FR" sz="1900" i="1" dirty="0"/>
              <a:t>cododo, avec un bébé qui s’endort tout à côté de sa mère – parce que c’est la solution la plus pratique pour garder le bébé à côté d’elle pendant la nuit,</a:t>
            </a:r>
          </a:p>
          <a:p>
            <a:r>
              <a:rPr lang="fr-FR" sz="1900" i="1" dirty="0"/>
              <a:t>portage – parce que c’est la solution la plus pratique pour garder le bébé à côté d’elle pendant la journée. »</a:t>
            </a:r>
            <a:endParaRPr lang="fr-FR" sz="1900" dirty="0"/>
          </a:p>
        </p:txBody>
      </p:sp>
    </p:spTree>
    <p:extLst>
      <p:ext uri="{BB962C8B-B14F-4D97-AF65-F5344CB8AC3E}">
        <p14:creationId xmlns:p14="http://schemas.microsoft.com/office/powerpoint/2010/main" val="1919011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A7D82F-6EA6-439B-BEA8-43E8E452D9FC}"/>
              </a:ext>
            </a:extLst>
          </p:cNvPr>
          <p:cNvSpPr>
            <a:spLocks noGrp="1"/>
          </p:cNvSpPr>
          <p:nvPr>
            <p:ph type="title"/>
          </p:nvPr>
        </p:nvSpPr>
        <p:spPr/>
        <p:txBody>
          <a:bodyPr/>
          <a:lstStyle/>
          <a:p>
            <a:r>
              <a:rPr lang="fr-FR" dirty="0"/>
              <a:t>Dès la maternité</a:t>
            </a:r>
          </a:p>
        </p:txBody>
      </p:sp>
      <p:pic>
        <p:nvPicPr>
          <p:cNvPr id="5" name="Espace réservé du contenu 4">
            <a:extLst>
              <a:ext uri="{FF2B5EF4-FFF2-40B4-BE49-F238E27FC236}">
                <a16:creationId xmlns:a16="http://schemas.microsoft.com/office/drawing/2014/main" id="{3664651E-B283-4FCD-80C9-C97E273A4198}"/>
              </a:ext>
            </a:extLst>
          </p:cNvPr>
          <p:cNvPicPr>
            <a:picLocks noGrp="1" noChangeAspect="1"/>
          </p:cNvPicPr>
          <p:nvPr>
            <p:ph idx="1"/>
          </p:nvPr>
        </p:nvPicPr>
        <p:blipFill>
          <a:blip r:embed="rId2"/>
          <a:stretch>
            <a:fillRect/>
          </a:stretch>
        </p:blipFill>
        <p:spPr>
          <a:xfrm>
            <a:off x="-1" y="1976309"/>
            <a:ext cx="3356517" cy="4846957"/>
          </a:xfrm>
        </p:spPr>
      </p:pic>
      <p:pic>
        <p:nvPicPr>
          <p:cNvPr id="7" name="Image 6">
            <a:extLst>
              <a:ext uri="{FF2B5EF4-FFF2-40B4-BE49-F238E27FC236}">
                <a16:creationId xmlns:a16="http://schemas.microsoft.com/office/drawing/2014/main" id="{08934032-A76A-4D45-9507-428E47A44FA6}"/>
              </a:ext>
            </a:extLst>
          </p:cNvPr>
          <p:cNvPicPr>
            <a:picLocks noChangeAspect="1"/>
          </p:cNvPicPr>
          <p:nvPr/>
        </p:nvPicPr>
        <p:blipFill>
          <a:blip r:embed="rId3"/>
          <a:stretch>
            <a:fillRect/>
          </a:stretch>
        </p:blipFill>
        <p:spPr>
          <a:xfrm>
            <a:off x="3499427" y="1976309"/>
            <a:ext cx="7357506" cy="4881691"/>
          </a:xfrm>
          <a:prstGeom prst="rect">
            <a:avLst/>
          </a:prstGeom>
        </p:spPr>
      </p:pic>
    </p:spTree>
    <p:extLst>
      <p:ext uri="{BB962C8B-B14F-4D97-AF65-F5344CB8AC3E}">
        <p14:creationId xmlns:p14="http://schemas.microsoft.com/office/powerpoint/2010/main" val="3985071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00AB32-5631-4D40-A2E0-CB484D001098}"/>
              </a:ext>
            </a:extLst>
          </p:cNvPr>
          <p:cNvSpPr>
            <a:spLocks noGrp="1"/>
          </p:cNvSpPr>
          <p:nvPr>
            <p:ph type="title"/>
          </p:nvPr>
        </p:nvSpPr>
        <p:spPr/>
        <p:txBody>
          <a:bodyPr/>
          <a:lstStyle/>
          <a:p>
            <a:r>
              <a:rPr lang="fr-FR" dirty="0"/>
              <a:t>Un lit assez grand !</a:t>
            </a:r>
          </a:p>
        </p:txBody>
      </p:sp>
      <p:pic>
        <p:nvPicPr>
          <p:cNvPr id="5" name="Espace réservé du contenu 4">
            <a:extLst>
              <a:ext uri="{FF2B5EF4-FFF2-40B4-BE49-F238E27FC236}">
                <a16:creationId xmlns:a16="http://schemas.microsoft.com/office/drawing/2014/main" id="{CD4C8854-186E-4E9E-B6F2-5058B81C1D0A}"/>
              </a:ext>
            </a:extLst>
          </p:cNvPr>
          <p:cNvPicPr>
            <a:picLocks noGrp="1" noChangeAspect="1"/>
          </p:cNvPicPr>
          <p:nvPr>
            <p:ph idx="1"/>
          </p:nvPr>
        </p:nvPicPr>
        <p:blipFill>
          <a:blip r:embed="rId2"/>
          <a:stretch>
            <a:fillRect/>
          </a:stretch>
        </p:blipFill>
        <p:spPr>
          <a:xfrm>
            <a:off x="457200" y="1952118"/>
            <a:ext cx="3512635" cy="4905882"/>
          </a:xfrm>
        </p:spPr>
      </p:pic>
      <p:pic>
        <p:nvPicPr>
          <p:cNvPr id="7" name="Image 6">
            <a:extLst>
              <a:ext uri="{FF2B5EF4-FFF2-40B4-BE49-F238E27FC236}">
                <a16:creationId xmlns:a16="http://schemas.microsoft.com/office/drawing/2014/main" id="{F8B1B808-7617-47C3-8C32-A746F3025213}"/>
              </a:ext>
            </a:extLst>
          </p:cNvPr>
          <p:cNvPicPr>
            <a:picLocks noChangeAspect="1"/>
          </p:cNvPicPr>
          <p:nvPr/>
        </p:nvPicPr>
        <p:blipFill>
          <a:blip r:embed="rId3"/>
          <a:stretch>
            <a:fillRect/>
          </a:stretch>
        </p:blipFill>
        <p:spPr>
          <a:xfrm>
            <a:off x="4126825" y="1952118"/>
            <a:ext cx="6556043" cy="4917033"/>
          </a:xfrm>
          <a:prstGeom prst="rect">
            <a:avLst/>
          </a:prstGeom>
        </p:spPr>
      </p:pic>
    </p:spTree>
    <p:extLst>
      <p:ext uri="{BB962C8B-B14F-4D97-AF65-F5344CB8AC3E}">
        <p14:creationId xmlns:p14="http://schemas.microsoft.com/office/powerpoint/2010/main" val="248147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1C79FA-D9AF-45A7-B4B4-3A0E3B479960}"/>
              </a:ext>
            </a:extLst>
          </p:cNvPr>
          <p:cNvSpPr>
            <a:spLocks noGrp="1"/>
          </p:cNvSpPr>
          <p:nvPr>
            <p:ph type="title"/>
          </p:nvPr>
        </p:nvSpPr>
        <p:spPr/>
        <p:txBody>
          <a:bodyPr/>
          <a:lstStyle/>
          <a:p>
            <a:r>
              <a:rPr lang="fr-FR" dirty="0"/>
              <a:t>Un lit assez grand !</a:t>
            </a:r>
          </a:p>
        </p:txBody>
      </p:sp>
      <p:pic>
        <p:nvPicPr>
          <p:cNvPr id="5" name="Espace réservé du contenu 4">
            <a:extLst>
              <a:ext uri="{FF2B5EF4-FFF2-40B4-BE49-F238E27FC236}">
                <a16:creationId xmlns:a16="http://schemas.microsoft.com/office/drawing/2014/main" id="{820FBEE0-0A13-4ED2-864E-7530F1B2380C}"/>
              </a:ext>
            </a:extLst>
          </p:cNvPr>
          <p:cNvPicPr>
            <a:picLocks noGrp="1" noChangeAspect="1"/>
          </p:cNvPicPr>
          <p:nvPr>
            <p:ph idx="1"/>
          </p:nvPr>
        </p:nvPicPr>
        <p:blipFill>
          <a:blip r:embed="rId2"/>
          <a:stretch>
            <a:fillRect/>
          </a:stretch>
        </p:blipFill>
        <p:spPr>
          <a:xfrm>
            <a:off x="0" y="1976991"/>
            <a:ext cx="4337824" cy="4881009"/>
          </a:xfrm>
        </p:spPr>
      </p:pic>
      <p:pic>
        <p:nvPicPr>
          <p:cNvPr id="7" name="Image 6">
            <a:extLst>
              <a:ext uri="{FF2B5EF4-FFF2-40B4-BE49-F238E27FC236}">
                <a16:creationId xmlns:a16="http://schemas.microsoft.com/office/drawing/2014/main" id="{F6610D79-1A37-4802-9C71-5A119EE1E15F}"/>
              </a:ext>
            </a:extLst>
          </p:cNvPr>
          <p:cNvPicPr>
            <a:picLocks noChangeAspect="1"/>
          </p:cNvPicPr>
          <p:nvPr/>
        </p:nvPicPr>
        <p:blipFill>
          <a:blip r:embed="rId3"/>
          <a:stretch>
            <a:fillRect/>
          </a:stretch>
        </p:blipFill>
        <p:spPr>
          <a:xfrm>
            <a:off x="4571999" y="1976992"/>
            <a:ext cx="7326807" cy="4899802"/>
          </a:xfrm>
          <a:prstGeom prst="rect">
            <a:avLst/>
          </a:prstGeom>
        </p:spPr>
      </p:pic>
    </p:spTree>
    <p:extLst>
      <p:ext uri="{BB962C8B-B14F-4D97-AF65-F5344CB8AC3E}">
        <p14:creationId xmlns:p14="http://schemas.microsoft.com/office/powerpoint/2010/main" val="205629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F647A1-F6AF-4CAB-A4BA-94C1FCD60B62}"/>
              </a:ext>
            </a:extLst>
          </p:cNvPr>
          <p:cNvSpPr>
            <a:spLocks noGrp="1"/>
          </p:cNvSpPr>
          <p:nvPr>
            <p:ph type="title"/>
          </p:nvPr>
        </p:nvSpPr>
        <p:spPr/>
        <p:txBody>
          <a:bodyPr/>
          <a:lstStyle/>
          <a:p>
            <a:r>
              <a:rPr lang="fr-FR" dirty="0"/>
              <a:t>Un lit assez grand !</a:t>
            </a:r>
          </a:p>
        </p:txBody>
      </p:sp>
      <p:pic>
        <p:nvPicPr>
          <p:cNvPr id="5" name="Espace réservé du contenu 4">
            <a:extLst>
              <a:ext uri="{FF2B5EF4-FFF2-40B4-BE49-F238E27FC236}">
                <a16:creationId xmlns:a16="http://schemas.microsoft.com/office/drawing/2014/main" id="{1138EA7B-F41E-4528-B41B-5E7F4E0B769D}"/>
              </a:ext>
            </a:extLst>
          </p:cNvPr>
          <p:cNvPicPr>
            <a:picLocks noGrp="1" noChangeAspect="1"/>
          </p:cNvPicPr>
          <p:nvPr>
            <p:ph idx="1"/>
          </p:nvPr>
        </p:nvPicPr>
        <p:blipFill>
          <a:blip r:embed="rId2"/>
          <a:stretch>
            <a:fillRect/>
          </a:stretch>
        </p:blipFill>
        <p:spPr>
          <a:xfrm>
            <a:off x="5406861" y="0"/>
            <a:ext cx="6785139" cy="6858000"/>
          </a:xfrm>
        </p:spPr>
      </p:pic>
    </p:spTree>
    <p:extLst>
      <p:ext uri="{BB962C8B-B14F-4D97-AF65-F5344CB8AC3E}">
        <p14:creationId xmlns:p14="http://schemas.microsoft.com/office/powerpoint/2010/main" val="23564467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FED46F-20F5-4303-B0EC-67C8D8027CB9}"/>
              </a:ext>
            </a:extLst>
          </p:cNvPr>
          <p:cNvSpPr>
            <a:spLocks noGrp="1"/>
          </p:cNvSpPr>
          <p:nvPr>
            <p:ph type="title"/>
          </p:nvPr>
        </p:nvSpPr>
        <p:spPr/>
        <p:txBody>
          <a:bodyPr/>
          <a:lstStyle/>
          <a:p>
            <a:r>
              <a:rPr lang="fr-FR" dirty="0"/>
              <a:t>Catalogue de futons</a:t>
            </a:r>
          </a:p>
        </p:txBody>
      </p:sp>
      <p:pic>
        <p:nvPicPr>
          <p:cNvPr id="5" name="Espace réservé du contenu 4">
            <a:extLst>
              <a:ext uri="{FF2B5EF4-FFF2-40B4-BE49-F238E27FC236}">
                <a16:creationId xmlns:a16="http://schemas.microsoft.com/office/drawing/2014/main" id="{3BF20938-2539-4CF3-AC4D-F2EC9CEB795C}"/>
              </a:ext>
            </a:extLst>
          </p:cNvPr>
          <p:cNvPicPr>
            <a:picLocks noGrp="1" noChangeAspect="1"/>
          </p:cNvPicPr>
          <p:nvPr>
            <p:ph idx="1"/>
          </p:nvPr>
        </p:nvPicPr>
        <p:blipFill>
          <a:blip r:embed="rId2"/>
          <a:stretch>
            <a:fillRect/>
          </a:stretch>
        </p:blipFill>
        <p:spPr>
          <a:xfrm>
            <a:off x="0" y="1948675"/>
            <a:ext cx="6545766" cy="4909325"/>
          </a:xfrm>
        </p:spPr>
      </p:pic>
      <p:pic>
        <p:nvPicPr>
          <p:cNvPr id="7" name="Image 6">
            <a:extLst>
              <a:ext uri="{FF2B5EF4-FFF2-40B4-BE49-F238E27FC236}">
                <a16:creationId xmlns:a16="http://schemas.microsoft.com/office/drawing/2014/main" id="{E797ECAE-C9B6-42B5-B972-29CDC0D43F5E}"/>
              </a:ext>
            </a:extLst>
          </p:cNvPr>
          <p:cNvPicPr>
            <a:picLocks noChangeAspect="1"/>
          </p:cNvPicPr>
          <p:nvPr/>
        </p:nvPicPr>
        <p:blipFill>
          <a:blip r:embed="rId3"/>
          <a:stretch>
            <a:fillRect/>
          </a:stretch>
        </p:blipFill>
        <p:spPr>
          <a:xfrm>
            <a:off x="6681296" y="1979662"/>
            <a:ext cx="4618160" cy="4878338"/>
          </a:xfrm>
          <a:prstGeom prst="rect">
            <a:avLst/>
          </a:prstGeom>
        </p:spPr>
      </p:pic>
    </p:spTree>
    <p:extLst>
      <p:ext uri="{BB962C8B-B14F-4D97-AF65-F5344CB8AC3E}">
        <p14:creationId xmlns:p14="http://schemas.microsoft.com/office/powerpoint/2010/main" val="2825960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897EC8-B7BD-4C98-BBE8-9B4BB1DBBB3C}"/>
              </a:ext>
            </a:extLst>
          </p:cNvPr>
          <p:cNvSpPr>
            <a:spLocks noGrp="1"/>
          </p:cNvSpPr>
          <p:nvPr>
            <p:ph type="title"/>
          </p:nvPr>
        </p:nvSpPr>
        <p:spPr/>
        <p:txBody>
          <a:bodyPr/>
          <a:lstStyle/>
          <a:p>
            <a:r>
              <a:rPr lang="fr-FR" dirty="0"/>
              <a:t>Un berceau cododo ?</a:t>
            </a:r>
          </a:p>
        </p:txBody>
      </p:sp>
      <p:sp>
        <p:nvSpPr>
          <p:cNvPr id="7" name="Espace réservé du contenu 6">
            <a:extLst>
              <a:ext uri="{FF2B5EF4-FFF2-40B4-BE49-F238E27FC236}">
                <a16:creationId xmlns:a16="http://schemas.microsoft.com/office/drawing/2014/main" id="{48EF2C6F-AE9D-48DD-B4AE-95B187210767}"/>
              </a:ext>
            </a:extLst>
          </p:cNvPr>
          <p:cNvSpPr>
            <a:spLocks noGrp="1"/>
          </p:cNvSpPr>
          <p:nvPr>
            <p:ph idx="1"/>
          </p:nvPr>
        </p:nvSpPr>
        <p:spPr>
          <a:xfrm>
            <a:off x="680321" y="6367346"/>
            <a:ext cx="9613861" cy="490654"/>
          </a:xfrm>
        </p:spPr>
        <p:txBody>
          <a:bodyPr/>
          <a:lstStyle/>
          <a:p>
            <a:r>
              <a:rPr lang="fr-FR" dirty="0"/>
              <a:t>https://www.youtube.com/watch?v=CY3kcR3H7Mk&amp;feature=share</a:t>
            </a:r>
          </a:p>
        </p:txBody>
      </p:sp>
      <p:pic>
        <p:nvPicPr>
          <p:cNvPr id="11" name="Image 10">
            <a:extLst>
              <a:ext uri="{FF2B5EF4-FFF2-40B4-BE49-F238E27FC236}">
                <a16:creationId xmlns:a16="http://schemas.microsoft.com/office/drawing/2014/main" id="{7251D4FD-E803-46A6-985A-9F737A0B8EE0}"/>
              </a:ext>
            </a:extLst>
          </p:cNvPr>
          <p:cNvPicPr>
            <a:picLocks noChangeAspect="1"/>
          </p:cNvPicPr>
          <p:nvPr/>
        </p:nvPicPr>
        <p:blipFill>
          <a:blip r:embed="rId2"/>
          <a:stretch>
            <a:fillRect/>
          </a:stretch>
        </p:blipFill>
        <p:spPr>
          <a:xfrm>
            <a:off x="1643798" y="1788305"/>
            <a:ext cx="7399842" cy="4624902"/>
          </a:xfrm>
          <a:prstGeom prst="rect">
            <a:avLst/>
          </a:prstGeom>
        </p:spPr>
      </p:pic>
    </p:spTree>
    <p:extLst>
      <p:ext uri="{BB962C8B-B14F-4D97-AF65-F5344CB8AC3E}">
        <p14:creationId xmlns:p14="http://schemas.microsoft.com/office/powerpoint/2010/main" val="4052372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1DBA83-3B9B-451B-8458-CC275B0F5AE8}"/>
              </a:ext>
            </a:extLst>
          </p:cNvPr>
          <p:cNvSpPr>
            <a:spLocks noGrp="1"/>
          </p:cNvSpPr>
          <p:nvPr>
            <p:ph type="title"/>
          </p:nvPr>
        </p:nvSpPr>
        <p:spPr/>
        <p:txBody>
          <a:bodyPr/>
          <a:lstStyle/>
          <a:p>
            <a:r>
              <a:rPr lang="fr-FR" dirty="0"/>
              <a:t>Le berceau à côté du lit parental ?</a:t>
            </a:r>
          </a:p>
        </p:txBody>
      </p:sp>
      <p:pic>
        <p:nvPicPr>
          <p:cNvPr id="5" name="Espace réservé du contenu 4">
            <a:extLst>
              <a:ext uri="{FF2B5EF4-FFF2-40B4-BE49-F238E27FC236}">
                <a16:creationId xmlns:a16="http://schemas.microsoft.com/office/drawing/2014/main" id="{27BDC588-2B80-475B-B255-E02F14AD1541}"/>
              </a:ext>
            </a:extLst>
          </p:cNvPr>
          <p:cNvPicPr>
            <a:picLocks noGrp="1" noChangeAspect="1"/>
          </p:cNvPicPr>
          <p:nvPr>
            <p:ph idx="1"/>
          </p:nvPr>
        </p:nvPicPr>
        <p:blipFill>
          <a:blip r:embed="rId2"/>
          <a:stretch>
            <a:fillRect/>
          </a:stretch>
        </p:blipFill>
        <p:spPr>
          <a:xfrm>
            <a:off x="680321" y="1918010"/>
            <a:ext cx="9927028" cy="4939990"/>
          </a:xfrm>
        </p:spPr>
      </p:pic>
    </p:spTree>
    <p:extLst>
      <p:ext uri="{BB962C8B-B14F-4D97-AF65-F5344CB8AC3E}">
        <p14:creationId xmlns:p14="http://schemas.microsoft.com/office/powerpoint/2010/main" val="1836937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1B8AE4-24A4-40A8-AEB0-0638CB24512F}"/>
              </a:ext>
            </a:extLst>
          </p:cNvPr>
          <p:cNvSpPr>
            <a:spLocks noGrp="1"/>
          </p:cNvSpPr>
          <p:nvPr>
            <p:ph type="title"/>
          </p:nvPr>
        </p:nvSpPr>
        <p:spPr/>
        <p:txBody>
          <a:bodyPr>
            <a:normAutofit/>
          </a:bodyPr>
          <a:lstStyle/>
          <a:p>
            <a:r>
              <a:rPr lang="fr-FR" sz="3400" dirty="0"/>
              <a:t>Pourquoi les réveils nocturnes ? Une hypothèse</a:t>
            </a:r>
          </a:p>
        </p:txBody>
      </p:sp>
      <p:sp>
        <p:nvSpPr>
          <p:cNvPr id="3" name="Espace réservé du contenu 2">
            <a:extLst>
              <a:ext uri="{FF2B5EF4-FFF2-40B4-BE49-F238E27FC236}">
                <a16:creationId xmlns:a16="http://schemas.microsoft.com/office/drawing/2014/main" id="{6A523C31-7E25-4A9F-826E-B44CF83F8059}"/>
              </a:ext>
            </a:extLst>
          </p:cNvPr>
          <p:cNvSpPr>
            <a:spLocks noGrp="1"/>
          </p:cNvSpPr>
          <p:nvPr>
            <p:ph idx="1"/>
          </p:nvPr>
        </p:nvSpPr>
        <p:spPr/>
        <p:txBody>
          <a:bodyPr/>
          <a:lstStyle/>
          <a:p>
            <a:r>
              <a:rPr lang="en-US" i="1" dirty="0"/>
              <a:t>Haig D , Troubled sleep – Night waking, breastfeeding and parent-offspring conflict. </a:t>
            </a:r>
            <a:r>
              <a:rPr lang="en-US" i="1" dirty="0" err="1"/>
              <a:t>Evol</a:t>
            </a:r>
            <a:r>
              <a:rPr lang="en-US" i="1" dirty="0"/>
              <a:t> Med Public Health 2014 ; 1 : 32-9. </a:t>
            </a:r>
          </a:p>
          <a:p>
            <a:r>
              <a:rPr lang="fr-FR" dirty="0"/>
              <a:t>Dans cet article, l’auteur analyse l’hypothèse selon laquelle les réveils nocturnes ont pour but d’augmenter la durée de l’aménorrhée lactationnelle, et de minimiser la possibilité de survenue rapide d’une nouvelle grossesse, afin de prolonger l’investissement maternel auprès de l’enfant, et donc d’augmenter ses chances de survie.</a:t>
            </a:r>
          </a:p>
        </p:txBody>
      </p:sp>
    </p:spTree>
    <p:extLst>
      <p:ext uri="{BB962C8B-B14F-4D97-AF65-F5344CB8AC3E}">
        <p14:creationId xmlns:p14="http://schemas.microsoft.com/office/powerpoint/2010/main" val="155855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2F23D6-A05F-400A-BBF7-24B48FE7543F}"/>
              </a:ext>
            </a:extLst>
          </p:cNvPr>
          <p:cNvSpPr>
            <a:spLocks noGrp="1"/>
          </p:cNvSpPr>
          <p:nvPr>
            <p:ph type="title"/>
          </p:nvPr>
        </p:nvSpPr>
        <p:spPr/>
        <p:txBody>
          <a:bodyPr/>
          <a:lstStyle/>
          <a:p>
            <a:r>
              <a:rPr lang="fr-FR" dirty="0"/>
              <a:t>Un hamac ?</a:t>
            </a:r>
          </a:p>
        </p:txBody>
      </p:sp>
      <p:pic>
        <p:nvPicPr>
          <p:cNvPr id="5" name="Espace réservé du contenu 4">
            <a:extLst>
              <a:ext uri="{FF2B5EF4-FFF2-40B4-BE49-F238E27FC236}">
                <a16:creationId xmlns:a16="http://schemas.microsoft.com/office/drawing/2014/main" id="{79262481-8C5F-4049-B563-F04F3E9ABAA0}"/>
              </a:ext>
            </a:extLst>
          </p:cNvPr>
          <p:cNvPicPr>
            <a:picLocks noGrp="1" noChangeAspect="1"/>
          </p:cNvPicPr>
          <p:nvPr>
            <p:ph idx="1"/>
          </p:nvPr>
        </p:nvPicPr>
        <p:blipFill>
          <a:blip r:embed="rId2"/>
          <a:stretch>
            <a:fillRect/>
          </a:stretch>
        </p:blipFill>
        <p:spPr>
          <a:xfrm>
            <a:off x="1483174" y="1989732"/>
            <a:ext cx="8519469" cy="4868268"/>
          </a:xfrm>
        </p:spPr>
      </p:pic>
    </p:spTree>
    <p:extLst>
      <p:ext uri="{BB962C8B-B14F-4D97-AF65-F5344CB8AC3E}">
        <p14:creationId xmlns:p14="http://schemas.microsoft.com/office/powerpoint/2010/main" val="1230089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C35C30-B8CA-4A30-B47B-5B0DE0BCB48F}"/>
              </a:ext>
            </a:extLst>
          </p:cNvPr>
          <p:cNvSpPr>
            <a:spLocks noGrp="1"/>
          </p:cNvSpPr>
          <p:nvPr>
            <p:ph type="title"/>
          </p:nvPr>
        </p:nvSpPr>
        <p:spPr/>
        <p:txBody>
          <a:bodyPr/>
          <a:lstStyle/>
          <a:p>
            <a:r>
              <a:rPr lang="fr-FR" dirty="0"/>
              <a:t>Conditions à respecter</a:t>
            </a:r>
            <a:br>
              <a:rPr lang="fr-FR" dirty="0"/>
            </a:br>
            <a:r>
              <a:rPr lang="fr-FR" dirty="0"/>
              <a:t>pour le partage du lit</a:t>
            </a:r>
          </a:p>
        </p:txBody>
      </p:sp>
      <p:pic>
        <p:nvPicPr>
          <p:cNvPr id="5" name="Espace réservé du contenu 4">
            <a:extLst>
              <a:ext uri="{FF2B5EF4-FFF2-40B4-BE49-F238E27FC236}">
                <a16:creationId xmlns:a16="http://schemas.microsoft.com/office/drawing/2014/main" id="{81EBA833-CDCF-4979-AE47-76964BB07768}"/>
              </a:ext>
            </a:extLst>
          </p:cNvPr>
          <p:cNvPicPr>
            <a:picLocks noGrp="1" noChangeAspect="1"/>
          </p:cNvPicPr>
          <p:nvPr>
            <p:ph idx="1"/>
          </p:nvPr>
        </p:nvPicPr>
        <p:blipFill>
          <a:blip r:embed="rId2"/>
          <a:stretch>
            <a:fillRect/>
          </a:stretch>
        </p:blipFill>
        <p:spPr>
          <a:xfrm>
            <a:off x="5699879" y="0"/>
            <a:ext cx="4594303" cy="6891455"/>
          </a:xfrm>
        </p:spPr>
      </p:pic>
      <p:pic>
        <p:nvPicPr>
          <p:cNvPr id="7" name="Image 6">
            <a:extLst>
              <a:ext uri="{FF2B5EF4-FFF2-40B4-BE49-F238E27FC236}">
                <a16:creationId xmlns:a16="http://schemas.microsoft.com/office/drawing/2014/main" id="{906EEDEB-1129-4FAB-B197-4FE416E9F684}"/>
              </a:ext>
            </a:extLst>
          </p:cNvPr>
          <p:cNvPicPr>
            <a:picLocks noChangeAspect="1"/>
          </p:cNvPicPr>
          <p:nvPr/>
        </p:nvPicPr>
        <p:blipFill>
          <a:blip r:embed="rId3"/>
          <a:stretch>
            <a:fillRect/>
          </a:stretch>
        </p:blipFill>
        <p:spPr>
          <a:xfrm>
            <a:off x="1431929" y="2227507"/>
            <a:ext cx="2947852" cy="4270606"/>
          </a:xfrm>
          <a:prstGeom prst="rect">
            <a:avLst/>
          </a:prstGeom>
        </p:spPr>
      </p:pic>
    </p:spTree>
    <p:extLst>
      <p:ext uri="{BB962C8B-B14F-4D97-AF65-F5344CB8AC3E}">
        <p14:creationId xmlns:p14="http://schemas.microsoft.com/office/powerpoint/2010/main" val="217211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6BDFF6-656A-446A-9D26-26A6CF2A207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BA9BB4F-4D2C-46D0-88F5-4E95E9C269A7}"/>
              </a:ext>
            </a:extLst>
          </p:cNvPr>
          <p:cNvSpPr>
            <a:spLocks noGrp="1"/>
          </p:cNvSpPr>
          <p:nvPr>
            <p:ph idx="1"/>
          </p:nvPr>
        </p:nvSpPr>
        <p:spPr>
          <a:xfrm>
            <a:off x="501805" y="2625244"/>
            <a:ext cx="3044283" cy="1080938"/>
          </a:xfrm>
        </p:spPr>
        <p:txBody>
          <a:bodyPr/>
          <a:lstStyle/>
          <a:p>
            <a:r>
              <a:rPr lang="fr-FR" dirty="0"/>
              <a:t>lullabytrust.org.uk</a:t>
            </a:r>
          </a:p>
          <a:p>
            <a:r>
              <a:rPr lang="fr-FR" dirty="0" err="1"/>
              <a:t>Safer</a:t>
            </a:r>
            <a:r>
              <a:rPr lang="fr-FR" dirty="0"/>
              <a:t> </a:t>
            </a:r>
            <a:r>
              <a:rPr lang="fr-FR" dirty="0" err="1"/>
              <a:t>sleep</a:t>
            </a:r>
            <a:r>
              <a:rPr lang="fr-FR" dirty="0"/>
              <a:t> </a:t>
            </a:r>
            <a:r>
              <a:rPr lang="fr-FR" dirty="0" err="1"/>
              <a:t>advice</a:t>
            </a:r>
            <a:endParaRPr lang="fr-FR" dirty="0"/>
          </a:p>
        </p:txBody>
      </p:sp>
      <p:pic>
        <p:nvPicPr>
          <p:cNvPr id="2050" name="Picture 2">
            <a:extLst>
              <a:ext uri="{FF2B5EF4-FFF2-40B4-BE49-F238E27FC236}">
                <a16:creationId xmlns:a16="http://schemas.microsoft.com/office/drawing/2014/main" id="{820BC703-7180-4BD0-9FB3-B8D2C4057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9336" y="2452610"/>
            <a:ext cx="7504771" cy="4223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613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D6FDE2-9CE9-4916-97B7-8E0AE7694EEA}"/>
              </a:ext>
            </a:extLst>
          </p:cNvPr>
          <p:cNvSpPr>
            <a:spLocks noGrp="1"/>
          </p:cNvSpPr>
          <p:nvPr>
            <p:ph type="title"/>
          </p:nvPr>
        </p:nvSpPr>
        <p:spPr/>
        <p:txBody>
          <a:bodyPr/>
          <a:lstStyle/>
          <a:p>
            <a:r>
              <a:rPr lang="fr-FR" dirty="0"/>
              <a:t>Le </a:t>
            </a:r>
            <a:r>
              <a:rPr lang="fr-FR" dirty="0" err="1"/>
              <a:t>cuddle</a:t>
            </a:r>
            <a:r>
              <a:rPr lang="fr-FR" dirty="0"/>
              <a:t> </a:t>
            </a:r>
            <a:r>
              <a:rPr lang="fr-FR" dirty="0" err="1"/>
              <a:t>curl</a:t>
            </a:r>
            <a:endParaRPr lang="fr-FR" dirty="0"/>
          </a:p>
        </p:txBody>
      </p:sp>
      <p:sp>
        <p:nvSpPr>
          <p:cNvPr id="3" name="Espace réservé du contenu 2">
            <a:extLst>
              <a:ext uri="{FF2B5EF4-FFF2-40B4-BE49-F238E27FC236}">
                <a16:creationId xmlns:a16="http://schemas.microsoft.com/office/drawing/2014/main" id="{FE1EBC6A-7A7A-491C-B0CE-4B409EF8DCF8}"/>
              </a:ext>
            </a:extLst>
          </p:cNvPr>
          <p:cNvSpPr>
            <a:spLocks noGrp="1"/>
          </p:cNvSpPr>
          <p:nvPr>
            <p:ph idx="1"/>
          </p:nvPr>
        </p:nvSpPr>
        <p:spPr>
          <a:xfrm>
            <a:off x="780585" y="6104772"/>
            <a:ext cx="10270274" cy="652867"/>
          </a:xfrm>
        </p:spPr>
        <p:txBody>
          <a:bodyPr>
            <a:normAutofit fontScale="92500" lnSpcReduction="10000"/>
          </a:bodyPr>
          <a:lstStyle/>
          <a:p>
            <a:pPr marL="0" indent="0">
              <a:buNone/>
            </a:pPr>
            <a:r>
              <a:rPr lang="fr-FR" dirty="0"/>
              <a:t>Voir le livre </a:t>
            </a:r>
            <a:r>
              <a:rPr lang="fr-FR" i="1" dirty="0"/>
              <a:t>Sweet </a:t>
            </a:r>
            <a:r>
              <a:rPr lang="fr-FR" i="1" dirty="0" err="1"/>
              <a:t>sleep</a:t>
            </a:r>
            <a:r>
              <a:rPr lang="fr-FR" i="1" dirty="0"/>
              <a:t> : </a:t>
            </a:r>
            <a:r>
              <a:rPr lang="en-US" i="1" dirty="0"/>
              <a:t>Nighttime and Naptime Strategies for the Breastfeeding Family, </a:t>
            </a:r>
            <a:r>
              <a:rPr lang="en-US" dirty="0"/>
              <a:t>de Diana West et Diane </a:t>
            </a:r>
            <a:r>
              <a:rPr lang="en-US" dirty="0" err="1"/>
              <a:t>Wiessinger</a:t>
            </a:r>
            <a:endParaRPr lang="fr-FR" dirty="0"/>
          </a:p>
        </p:txBody>
      </p:sp>
      <p:pic>
        <p:nvPicPr>
          <p:cNvPr id="5" name="Image 4">
            <a:extLst>
              <a:ext uri="{FF2B5EF4-FFF2-40B4-BE49-F238E27FC236}">
                <a16:creationId xmlns:a16="http://schemas.microsoft.com/office/drawing/2014/main" id="{408C045A-80CC-44D6-B8C0-A6D0F12C9D26}"/>
              </a:ext>
            </a:extLst>
          </p:cNvPr>
          <p:cNvPicPr>
            <a:picLocks noChangeAspect="1"/>
          </p:cNvPicPr>
          <p:nvPr/>
        </p:nvPicPr>
        <p:blipFill>
          <a:blip r:embed="rId2"/>
          <a:stretch>
            <a:fillRect/>
          </a:stretch>
        </p:blipFill>
        <p:spPr>
          <a:xfrm>
            <a:off x="243236" y="1990283"/>
            <a:ext cx="5499642" cy="3658805"/>
          </a:xfrm>
          <a:prstGeom prst="rect">
            <a:avLst/>
          </a:prstGeom>
        </p:spPr>
      </p:pic>
      <p:pic>
        <p:nvPicPr>
          <p:cNvPr id="9" name="Image 8">
            <a:extLst>
              <a:ext uri="{FF2B5EF4-FFF2-40B4-BE49-F238E27FC236}">
                <a16:creationId xmlns:a16="http://schemas.microsoft.com/office/drawing/2014/main" id="{B2F0DAFA-7682-4365-972F-7E804B32E7C5}"/>
              </a:ext>
            </a:extLst>
          </p:cNvPr>
          <p:cNvPicPr>
            <a:picLocks noChangeAspect="1"/>
          </p:cNvPicPr>
          <p:nvPr/>
        </p:nvPicPr>
        <p:blipFill>
          <a:blip r:embed="rId3"/>
          <a:stretch>
            <a:fillRect/>
          </a:stretch>
        </p:blipFill>
        <p:spPr>
          <a:xfrm>
            <a:off x="6228421" y="1990283"/>
            <a:ext cx="5488208" cy="3658805"/>
          </a:xfrm>
          <a:prstGeom prst="rect">
            <a:avLst/>
          </a:prstGeom>
        </p:spPr>
      </p:pic>
    </p:spTree>
    <p:extLst>
      <p:ext uri="{BB962C8B-B14F-4D97-AF65-F5344CB8AC3E}">
        <p14:creationId xmlns:p14="http://schemas.microsoft.com/office/powerpoint/2010/main" val="4269181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E744FB-D9FE-4A7D-8A85-2501EE69F37B}"/>
              </a:ext>
            </a:extLst>
          </p:cNvPr>
          <p:cNvSpPr>
            <a:spLocks noGrp="1"/>
          </p:cNvSpPr>
          <p:nvPr>
            <p:ph type="title"/>
          </p:nvPr>
        </p:nvSpPr>
        <p:spPr/>
        <p:txBody>
          <a:bodyPr/>
          <a:lstStyle/>
          <a:p>
            <a:r>
              <a:rPr lang="fr-FR" dirty="0"/>
              <a:t>                         Substituts…</a:t>
            </a:r>
          </a:p>
        </p:txBody>
      </p:sp>
      <p:pic>
        <p:nvPicPr>
          <p:cNvPr id="5" name="Espace réservé du contenu 4">
            <a:extLst>
              <a:ext uri="{FF2B5EF4-FFF2-40B4-BE49-F238E27FC236}">
                <a16:creationId xmlns:a16="http://schemas.microsoft.com/office/drawing/2014/main" id="{DFEFCA6A-98E9-4725-8F44-2AF1D45A649D}"/>
              </a:ext>
            </a:extLst>
          </p:cNvPr>
          <p:cNvPicPr>
            <a:picLocks noGrp="1" noChangeAspect="1"/>
          </p:cNvPicPr>
          <p:nvPr>
            <p:ph idx="1"/>
          </p:nvPr>
        </p:nvPicPr>
        <p:blipFill>
          <a:blip r:embed="rId2"/>
          <a:stretch>
            <a:fillRect/>
          </a:stretch>
        </p:blipFill>
        <p:spPr>
          <a:xfrm>
            <a:off x="0" y="-11918"/>
            <a:ext cx="3547796" cy="6881835"/>
          </a:xfrm>
        </p:spPr>
      </p:pic>
      <p:pic>
        <p:nvPicPr>
          <p:cNvPr id="7" name="Image 6">
            <a:extLst>
              <a:ext uri="{FF2B5EF4-FFF2-40B4-BE49-F238E27FC236}">
                <a16:creationId xmlns:a16="http://schemas.microsoft.com/office/drawing/2014/main" id="{6703B506-2B96-45B2-B786-B1E86AA0F6E8}"/>
              </a:ext>
            </a:extLst>
          </p:cNvPr>
          <p:cNvPicPr>
            <a:picLocks noChangeAspect="1"/>
          </p:cNvPicPr>
          <p:nvPr/>
        </p:nvPicPr>
        <p:blipFill>
          <a:blip r:embed="rId3"/>
          <a:stretch>
            <a:fillRect/>
          </a:stretch>
        </p:blipFill>
        <p:spPr>
          <a:xfrm>
            <a:off x="3976906" y="2364058"/>
            <a:ext cx="6221814" cy="4165910"/>
          </a:xfrm>
          <a:prstGeom prst="rect">
            <a:avLst/>
          </a:prstGeom>
        </p:spPr>
      </p:pic>
    </p:spTree>
    <p:extLst>
      <p:ext uri="{BB962C8B-B14F-4D97-AF65-F5344CB8AC3E}">
        <p14:creationId xmlns:p14="http://schemas.microsoft.com/office/powerpoint/2010/main" val="331168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307657-700E-487D-8334-5847D03228BE}"/>
              </a:ext>
            </a:extLst>
          </p:cNvPr>
          <p:cNvSpPr>
            <a:spLocks noGrp="1"/>
          </p:cNvSpPr>
          <p:nvPr>
            <p:ph type="title"/>
          </p:nvPr>
        </p:nvSpPr>
        <p:spPr/>
        <p:txBody>
          <a:bodyPr/>
          <a:lstStyle/>
          <a:p>
            <a:r>
              <a:rPr lang="fr-FR" dirty="0"/>
              <a:t>Les conséquences du laisser pleurer</a:t>
            </a:r>
          </a:p>
        </p:txBody>
      </p:sp>
      <p:sp>
        <p:nvSpPr>
          <p:cNvPr id="3" name="Espace réservé du contenu 2">
            <a:extLst>
              <a:ext uri="{FF2B5EF4-FFF2-40B4-BE49-F238E27FC236}">
                <a16:creationId xmlns:a16="http://schemas.microsoft.com/office/drawing/2014/main" id="{650DDC86-16AE-4AFE-8D33-0555A4E9DA24}"/>
              </a:ext>
            </a:extLst>
          </p:cNvPr>
          <p:cNvSpPr>
            <a:spLocks noGrp="1"/>
          </p:cNvSpPr>
          <p:nvPr>
            <p:ph idx="1"/>
          </p:nvPr>
        </p:nvSpPr>
        <p:spPr/>
        <p:txBody>
          <a:bodyPr>
            <a:normAutofit fontScale="62500" lnSpcReduction="20000"/>
          </a:bodyPr>
          <a:lstStyle/>
          <a:p>
            <a:r>
              <a:rPr lang="fr-FR" dirty="0"/>
              <a:t>Vingt-cinq bébés âgés de 4 à 10 mois ont été étudiés alors qu’avec leurs mères, ils « participaient » à un programme hospitalier de cinq jours d’« éducation au sommeil ». Le but était qu’ils apprennent à s’endormir sans aide – si ce n’était la visite régulière d’une infirmière. Dans une pièce voisine, leur mère pouvait entendre les pleurs sans avoir le droit d’intervenir.</a:t>
            </a:r>
          </a:p>
          <a:p>
            <a:r>
              <a:rPr lang="fr-FR" dirty="0"/>
              <a:t>On a analysé </a:t>
            </a:r>
            <a:r>
              <a:rPr lang="fr-FR" dirty="0">
                <a:highlight>
                  <a:srgbClr val="800000"/>
                </a:highlight>
              </a:rPr>
              <a:t>le taux de cortisol, l’hormone du stress, dans la salive des bébés et dans celle de leurs mères</a:t>
            </a:r>
            <a:r>
              <a:rPr lang="fr-FR" dirty="0"/>
              <a:t>, salive recueillie au début de l’endormissement et après que les bébés se soient endormis.</a:t>
            </a:r>
          </a:p>
          <a:p>
            <a:r>
              <a:rPr lang="fr-FR" dirty="0"/>
              <a:t>Au premier jour, la plupart des bébés ont pleuré au moins vingt minutes, et comme prévu, une augmentation du taux de cortisol [5] a été constatée chez le nourrisson comme chez sa mère, que ce soit au début de l’endormissement ou au moment où les bébés exprimaient leur détresse.</a:t>
            </a:r>
          </a:p>
          <a:p>
            <a:r>
              <a:rPr lang="fr-FR" dirty="0"/>
              <a:t>Mais au troisième jour, les réponses physiologiques des mères et des bébés étaient devenues complètement différentes. </a:t>
            </a:r>
            <a:r>
              <a:rPr lang="fr-FR" dirty="0">
                <a:highlight>
                  <a:srgbClr val="800000"/>
                </a:highlight>
              </a:rPr>
              <a:t>Les bébés n’exprimaient plus leur détresse en pleurant, alors que leur taux de cortisol  restait élevé</a:t>
            </a:r>
            <a:r>
              <a:rPr lang="fr-FR" dirty="0"/>
              <a:t>, ce qui laisse à penser qu’ils étaient toujours stressés mais avaient renoncé à le manifester : ils s’étaient résignés… </a:t>
            </a:r>
            <a:r>
              <a:rPr lang="fr-FR" dirty="0">
                <a:highlight>
                  <a:srgbClr val="800000"/>
                </a:highlight>
              </a:rPr>
              <a:t>Les mères, quant elles, n’étant plus alertées par les pleurs de leur bébé, voyaient leur taux de cortisol fortement abaissé</a:t>
            </a:r>
            <a:r>
              <a:rPr lang="fr-FR" dirty="0"/>
              <a:t>.</a:t>
            </a:r>
          </a:p>
          <a:p>
            <a:r>
              <a:rPr lang="fr-FR" i="1" dirty="0" err="1"/>
              <a:t>Middlemiss</a:t>
            </a:r>
            <a:r>
              <a:rPr lang="fr-FR" i="1" dirty="0"/>
              <a:t> W, Granger DA, Goldberg WA, </a:t>
            </a:r>
            <a:r>
              <a:rPr lang="fr-FR" i="1" dirty="0" err="1"/>
              <a:t>Nathans</a:t>
            </a:r>
            <a:r>
              <a:rPr lang="fr-FR" i="1" dirty="0"/>
              <a:t> L, </a:t>
            </a:r>
            <a:r>
              <a:rPr lang="fr-FR" i="1" dirty="0" err="1"/>
              <a:t>Asynchrony</a:t>
            </a:r>
            <a:r>
              <a:rPr lang="fr-FR" i="1" dirty="0"/>
              <a:t> of </a:t>
            </a:r>
            <a:r>
              <a:rPr lang="fr-FR" i="1" dirty="0" err="1"/>
              <a:t>mother</a:t>
            </a:r>
            <a:r>
              <a:rPr lang="fr-FR" i="1" dirty="0"/>
              <a:t>-infant </a:t>
            </a:r>
            <a:r>
              <a:rPr lang="fr-FR" i="1" dirty="0" err="1"/>
              <a:t>hypothalamic-pituitary-adrenal</a:t>
            </a:r>
            <a:r>
              <a:rPr lang="fr-FR" i="1" dirty="0"/>
              <a:t> axis </a:t>
            </a:r>
            <a:r>
              <a:rPr lang="fr-FR" i="1" dirty="0" err="1"/>
              <a:t>activity</a:t>
            </a:r>
            <a:r>
              <a:rPr lang="fr-FR" i="1" dirty="0"/>
              <a:t> </a:t>
            </a:r>
            <a:r>
              <a:rPr lang="fr-FR" i="1" dirty="0" err="1"/>
              <a:t>following</a:t>
            </a:r>
            <a:r>
              <a:rPr lang="fr-FR" i="1" dirty="0"/>
              <a:t> extinction of infant </a:t>
            </a:r>
            <a:r>
              <a:rPr lang="fr-FR" i="1" dirty="0" err="1"/>
              <a:t>crying</a:t>
            </a:r>
            <a:r>
              <a:rPr lang="fr-FR" i="1" dirty="0"/>
              <a:t> </a:t>
            </a:r>
            <a:r>
              <a:rPr lang="fr-FR" i="1" dirty="0" err="1"/>
              <a:t>responses</a:t>
            </a:r>
            <a:r>
              <a:rPr lang="fr-FR" i="1" dirty="0"/>
              <a:t> </a:t>
            </a:r>
            <a:r>
              <a:rPr lang="fr-FR" i="1" dirty="0" err="1"/>
              <a:t>induced</a:t>
            </a:r>
            <a:r>
              <a:rPr lang="fr-FR" i="1" dirty="0"/>
              <a:t> </a:t>
            </a:r>
            <a:r>
              <a:rPr lang="fr-FR" i="1" dirty="0" err="1"/>
              <a:t>during</a:t>
            </a:r>
            <a:r>
              <a:rPr lang="fr-FR" i="1" dirty="0"/>
              <a:t> the transition to </a:t>
            </a:r>
            <a:r>
              <a:rPr lang="fr-FR" i="1" dirty="0" err="1"/>
              <a:t>sleep</a:t>
            </a:r>
            <a:r>
              <a:rPr lang="fr-FR" i="1" dirty="0"/>
              <a:t>, </a:t>
            </a:r>
            <a:r>
              <a:rPr lang="fr-FR" i="1" dirty="0" err="1"/>
              <a:t>Early</a:t>
            </a:r>
            <a:r>
              <a:rPr lang="fr-FR" i="1" dirty="0"/>
              <a:t> Hum Dev 2012 ; 88(4) : 227-32.</a:t>
            </a:r>
          </a:p>
        </p:txBody>
      </p:sp>
    </p:spTree>
    <p:extLst>
      <p:ext uri="{BB962C8B-B14F-4D97-AF65-F5344CB8AC3E}">
        <p14:creationId xmlns:p14="http://schemas.microsoft.com/office/powerpoint/2010/main" val="6828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1F8AB6-2F11-41FB-A52A-CD41BBABE12D}"/>
              </a:ext>
            </a:extLst>
          </p:cNvPr>
          <p:cNvSpPr>
            <a:spLocks noGrp="1"/>
          </p:cNvSpPr>
          <p:nvPr>
            <p:ph type="title"/>
          </p:nvPr>
        </p:nvSpPr>
        <p:spPr/>
        <p:txBody>
          <a:bodyPr/>
          <a:lstStyle/>
          <a:p>
            <a:r>
              <a:rPr lang="fr-FR" dirty="0"/>
              <a:t>Les bébés allaités dorment-ils moins ?</a:t>
            </a:r>
          </a:p>
        </p:txBody>
      </p:sp>
      <p:sp>
        <p:nvSpPr>
          <p:cNvPr id="4" name="AutoShape 2">
            <a:extLst>
              <a:ext uri="{FF2B5EF4-FFF2-40B4-BE49-F238E27FC236}">
                <a16:creationId xmlns:a16="http://schemas.microsoft.com/office/drawing/2014/main" id="{C71FD910-0FFA-4619-B258-E79AA0A2815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a:extLst>
              <a:ext uri="{FF2B5EF4-FFF2-40B4-BE49-F238E27FC236}">
                <a16:creationId xmlns:a16="http://schemas.microsoft.com/office/drawing/2014/main" id="{9A432CDE-E9C6-4462-A56A-D3B9177A1A1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8">
            <a:extLst>
              <a:ext uri="{FF2B5EF4-FFF2-40B4-BE49-F238E27FC236}">
                <a16:creationId xmlns:a16="http://schemas.microsoft.com/office/drawing/2014/main" id="{AC0B8283-C6EE-4B22-BD13-40DEEB33C349}"/>
              </a:ext>
            </a:extLst>
          </p:cNvPr>
          <p:cNvSpPr>
            <a:spLocks noGrp="1" noChangeAspect="1" noChangeArrowheads="1"/>
          </p:cNvSpPr>
          <p:nvPr>
            <p:ph idx="1"/>
          </p:nvPr>
        </p:nvSpPr>
        <p:spPr bwMode="auto">
          <a:xfrm flipV="1">
            <a:off x="680321" y="5936188"/>
            <a:ext cx="654815" cy="2451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55000" lnSpcReduction="20000"/>
          </a:bodyPr>
          <a:lstStyle/>
          <a:p>
            <a:endParaRPr lang="fr-FR" dirty="0"/>
          </a:p>
        </p:txBody>
      </p:sp>
      <p:sp>
        <p:nvSpPr>
          <p:cNvPr id="8" name="AutoShape 10">
            <a:extLst>
              <a:ext uri="{FF2B5EF4-FFF2-40B4-BE49-F238E27FC236}">
                <a16:creationId xmlns:a16="http://schemas.microsoft.com/office/drawing/2014/main" id="{3F246B8C-38C9-4250-BDB5-BC1A249E26F6}"/>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2">
            <a:extLst>
              <a:ext uri="{FF2B5EF4-FFF2-40B4-BE49-F238E27FC236}">
                <a16:creationId xmlns:a16="http://schemas.microsoft.com/office/drawing/2014/main" id="{E2C8EC36-B025-4D02-94BF-8FB41CE8DD20}"/>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 name="Image 9">
            <a:extLst>
              <a:ext uri="{FF2B5EF4-FFF2-40B4-BE49-F238E27FC236}">
                <a16:creationId xmlns:a16="http://schemas.microsoft.com/office/drawing/2014/main" id="{4C4F076F-CE27-4DF5-B721-02BB662AF05B}"/>
              </a:ext>
            </a:extLst>
          </p:cNvPr>
          <p:cNvPicPr>
            <a:picLocks noChangeAspect="1"/>
          </p:cNvPicPr>
          <p:nvPr/>
        </p:nvPicPr>
        <p:blipFill>
          <a:blip r:embed="rId2"/>
          <a:stretch>
            <a:fillRect/>
          </a:stretch>
        </p:blipFill>
        <p:spPr>
          <a:xfrm>
            <a:off x="1970048" y="1945888"/>
            <a:ext cx="6549483" cy="4912112"/>
          </a:xfrm>
          <a:prstGeom prst="rect">
            <a:avLst/>
          </a:prstGeom>
        </p:spPr>
      </p:pic>
    </p:spTree>
    <p:extLst>
      <p:ext uri="{BB962C8B-B14F-4D97-AF65-F5344CB8AC3E}">
        <p14:creationId xmlns:p14="http://schemas.microsoft.com/office/powerpoint/2010/main" val="995654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8D528C-34DB-4111-B378-A197BE62E05C}"/>
              </a:ext>
            </a:extLst>
          </p:cNvPr>
          <p:cNvSpPr>
            <a:spLocks noGrp="1"/>
          </p:cNvSpPr>
          <p:nvPr>
            <p:ph type="title"/>
          </p:nvPr>
        </p:nvSpPr>
        <p:spPr/>
        <p:txBody>
          <a:bodyPr/>
          <a:lstStyle/>
          <a:p>
            <a:r>
              <a:rPr lang="fr-FR" dirty="0"/>
              <a:t>Les bébés allaités dorment-ils moins ?</a:t>
            </a:r>
          </a:p>
        </p:txBody>
      </p:sp>
      <p:sp>
        <p:nvSpPr>
          <p:cNvPr id="3" name="Espace réservé du contenu 2">
            <a:extLst>
              <a:ext uri="{FF2B5EF4-FFF2-40B4-BE49-F238E27FC236}">
                <a16:creationId xmlns:a16="http://schemas.microsoft.com/office/drawing/2014/main" id="{3C1F8902-1E38-4F1F-A73D-B18F76094459}"/>
              </a:ext>
            </a:extLst>
          </p:cNvPr>
          <p:cNvSpPr>
            <a:spLocks noGrp="1"/>
          </p:cNvSpPr>
          <p:nvPr>
            <p:ph idx="1"/>
          </p:nvPr>
        </p:nvSpPr>
        <p:spPr/>
        <p:txBody>
          <a:bodyPr/>
          <a:lstStyle/>
          <a:p>
            <a:r>
              <a:rPr lang="fr-FR" dirty="0"/>
              <a:t>Dans cette étude sur 94 mères de bébés âgés de 2 à 4 mois, les bébés allaités dormaient 45 minutes de plus par nuit que les bébés au biberon.</a:t>
            </a:r>
          </a:p>
          <a:p>
            <a:r>
              <a:rPr lang="en-US" i="1" dirty="0"/>
              <a:t>Cohen Engler A et al., Breastfeeding may improve nocturnal sleep and reduce infantile colic: potential role of breast milk melatonin, European Journal of Pediatrics 2012 ; 171(4) : 720-32.</a:t>
            </a:r>
            <a:endParaRPr lang="fr-FR" i="1" dirty="0"/>
          </a:p>
        </p:txBody>
      </p:sp>
    </p:spTree>
    <p:extLst>
      <p:ext uri="{BB962C8B-B14F-4D97-AF65-F5344CB8AC3E}">
        <p14:creationId xmlns:p14="http://schemas.microsoft.com/office/powerpoint/2010/main" val="688972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5A5900-B8CB-4C66-95A3-9EA1F0FA8FF0}"/>
              </a:ext>
            </a:extLst>
          </p:cNvPr>
          <p:cNvSpPr>
            <a:spLocks noGrp="1"/>
          </p:cNvSpPr>
          <p:nvPr>
            <p:ph type="title"/>
          </p:nvPr>
        </p:nvSpPr>
        <p:spPr/>
        <p:txBody>
          <a:bodyPr/>
          <a:lstStyle/>
          <a:p>
            <a:r>
              <a:rPr lang="fr-FR" dirty="0"/>
              <a:t>Les bébés allaités se réveillent-ils plus ?</a:t>
            </a:r>
          </a:p>
        </p:txBody>
      </p:sp>
      <p:pic>
        <p:nvPicPr>
          <p:cNvPr id="5" name="Espace réservé du contenu 4">
            <a:extLst>
              <a:ext uri="{FF2B5EF4-FFF2-40B4-BE49-F238E27FC236}">
                <a16:creationId xmlns:a16="http://schemas.microsoft.com/office/drawing/2014/main" id="{D7ADD4A5-38D0-48B9-867A-8D92B9396988}"/>
              </a:ext>
            </a:extLst>
          </p:cNvPr>
          <p:cNvPicPr>
            <a:picLocks noGrp="1" noChangeAspect="1"/>
          </p:cNvPicPr>
          <p:nvPr>
            <p:ph idx="1"/>
          </p:nvPr>
        </p:nvPicPr>
        <p:blipFill>
          <a:blip r:embed="rId2"/>
          <a:stretch>
            <a:fillRect/>
          </a:stretch>
        </p:blipFill>
        <p:spPr>
          <a:xfrm>
            <a:off x="1294448" y="1962615"/>
            <a:ext cx="8304671" cy="4895385"/>
          </a:xfrm>
        </p:spPr>
      </p:pic>
    </p:spTree>
    <p:extLst>
      <p:ext uri="{BB962C8B-B14F-4D97-AF65-F5344CB8AC3E}">
        <p14:creationId xmlns:p14="http://schemas.microsoft.com/office/powerpoint/2010/main" val="3341741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4D93F8-4DBA-4A92-A184-25DAE1A50BBF}"/>
              </a:ext>
            </a:extLst>
          </p:cNvPr>
          <p:cNvSpPr>
            <a:spLocks noGrp="1"/>
          </p:cNvSpPr>
          <p:nvPr>
            <p:ph type="title"/>
          </p:nvPr>
        </p:nvSpPr>
        <p:spPr/>
        <p:txBody>
          <a:bodyPr/>
          <a:lstStyle/>
          <a:p>
            <a:r>
              <a:rPr lang="fr-FR" dirty="0"/>
              <a:t>Les bébés allaités se réveillent-ils plus ?</a:t>
            </a:r>
          </a:p>
        </p:txBody>
      </p:sp>
      <p:sp>
        <p:nvSpPr>
          <p:cNvPr id="3" name="Espace réservé du contenu 2">
            <a:extLst>
              <a:ext uri="{FF2B5EF4-FFF2-40B4-BE49-F238E27FC236}">
                <a16:creationId xmlns:a16="http://schemas.microsoft.com/office/drawing/2014/main" id="{D72D3030-771D-47AD-8847-4A17A910DBE7}"/>
              </a:ext>
            </a:extLst>
          </p:cNvPr>
          <p:cNvSpPr>
            <a:spLocks noGrp="1"/>
          </p:cNvSpPr>
          <p:nvPr>
            <p:ph idx="1"/>
          </p:nvPr>
        </p:nvSpPr>
        <p:spPr/>
        <p:txBody>
          <a:bodyPr>
            <a:normAutofit fontScale="92500" lnSpcReduction="20000"/>
          </a:bodyPr>
          <a:lstStyle/>
          <a:p>
            <a:r>
              <a:rPr lang="fr-FR" dirty="0"/>
              <a:t>Plus de 700 mères ayant un bébé âgé de 6 à 12 mois ont été interrogées sur les nuits de leur enfant, le nombre de ses réveils, ses repas nocturnes, l’allaitement et les solides qu’il prenait. </a:t>
            </a:r>
          </a:p>
          <a:p>
            <a:r>
              <a:rPr lang="fr-FR" dirty="0"/>
              <a:t>78,6 % des bébés se réveillaient régulièrement au moins une fois par nuit, et 61,4 % prenaient du lait une ou plusieurs fois. </a:t>
            </a:r>
            <a:r>
              <a:rPr lang="fr-FR" dirty="0">
                <a:highlight>
                  <a:srgbClr val="800000"/>
                </a:highlight>
              </a:rPr>
              <a:t>Il n’y avait aucune différence, que ce soit au niveau des réveils ou des repas nocturnes, entre les bébés allaités et ceux nourris au biberon</a:t>
            </a:r>
            <a:r>
              <a:rPr lang="fr-FR" dirty="0"/>
              <a:t>. </a:t>
            </a:r>
          </a:p>
          <a:p>
            <a:r>
              <a:rPr lang="fr-FR" dirty="0"/>
              <a:t>Chose intéressante, </a:t>
            </a:r>
            <a:r>
              <a:rPr lang="fr-FR" dirty="0">
                <a:highlight>
                  <a:srgbClr val="800000"/>
                </a:highlight>
              </a:rPr>
              <a:t>les bébés qui prenaient davantage de lait ou de solides pendant la journée étaient moins susceptibles de se nourrir la nuit… mais pas moins susceptibles de se réveiller.</a:t>
            </a:r>
          </a:p>
          <a:p>
            <a:r>
              <a:rPr lang="en-US" sz="1900" i="1" dirty="0"/>
              <a:t>Brown Amy et Harries Victoria, Infant Sleep and Night Feeding Patterns During Later Infancy: Association with Breastfeeding Frequency, Daytime Complementary Food Intake, and Infant Weight, Breastfeeding Medicine 2015 ; 10(5).</a:t>
            </a:r>
            <a:endParaRPr lang="fr-FR" sz="1900" i="1" dirty="0"/>
          </a:p>
          <a:p>
            <a:endParaRPr lang="fr-FR" dirty="0"/>
          </a:p>
          <a:p>
            <a:endParaRPr lang="fr-FR" dirty="0"/>
          </a:p>
        </p:txBody>
      </p:sp>
    </p:spTree>
    <p:extLst>
      <p:ext uri="{BB962C8B-B14F-4D97-AF65-F5344CB8AC3E}">
        <p14:creationId xmlns:p14="http://schemas.microsoft.com/office/powerpoint/2010/main" val="332101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10008</TotalTime>
  <Words>4797</Words>
  <Application>Microsoft Office PowerPoint</Application>
  <PresentationFormat>Grand écran</PresentationFormat>
  <Paragraphs>173</Paragraphs>
  <Slides>55</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55</vt:i4>
      </vt:variant>
    </vt:vector>
  </HeadingPairs>
  <TitlesOfParts>
    <vt:vector size="58" baseType="lpstr">
      <vt:lpstr>Arial</vt:lpstr>
      <vt:lpstr>Trebuchet MS</vt:lpstr>
      <vt:lpstr>Berlin</vt:lpstr>
      <vt:lpstr>Le sommeil du bébé allaité  et de la mère allaitante</vt:lpstr>
      <vt:lpstr>La naissance d’un enfant perturbe toujours le sommeil des parents</vt:lpstr>
      <vt:lpstr>La plupart des bébés se réveillent la nuit</vt:lpstr>
      <vt:lpstr>Sommeil et veille les 6 premiers mois</vt:lpstr>
      <vt:lpstr>Pourquoi les réveils nocturnes ? Une hypothèse</vt:lpstr>
      <vt:lpstr>Les bébés allaités dorment-ils moins ?</vt:lpstr>
      <vt:lpstr>Les bébés allaités dorment-ils moins ?</vt:lpstr>
      <vt:lpstr>Les bébés allaités se réveillent-ils plus ?</vt:lpstr>
      <vt:lpstr>Les bébés allaités se réveillent-ils plus ?</vt:lpstr>
      <vt:lpstr>Un lait somnifère ?</vt:lpstr>
      <vt:lpstr>Un lait somnifère ?</vt:lpstr>
      <vt:lpstr>Un lait somnifère ?</vt:lpstr>
      <vt:lpstr>Un lait somnifère ?</vt:lpstr>
      <vt:lpstr>Un lait somnifère ?</vt:lpstr>
      <vt:lpstr>Implications pour les mères qui tirent leur lait</vt:lpstr>
      <vt:lpstr>Implications pour les nuits</vt:lpstr>
      <vt:lpstr>Pourquoi croit-on qu’ils se réveillent plus ?</vt:lpstr>
      <vt:lpstr>Pourquoi tous les bébés ne dorment-ils pas pareil ?</vt:lpstr>
      <vt:lpstr>Les mères qui allaitent dorment-elles moins ?</vt:lpstr>
      <vt:lpstr>Les mères qui allaitent dorment-elles moins ?</vt:lpstr>
      <vt:lpstr>Les mères qui allaitent dorment-elles moins ?</vt:lpstr>
      <vt:lpstr>Les mères qui allaitent dorment-elles moins ?</vt:lpstr>
      <vt:lpstr>Témoignage d’une mère</vt:lpstr>
      <vt:lpstr>Les mères qui allaitent dorment-elles moins ?</vt:lpstr>
      <vt:lpstr>Les mères qui allaitent dorment-elles moins ?</vt:lpstr>
      <vt:lpstr>Allaitement, problèmes de sommeil, fatigue</vt:lpstr>
      <vt:lpstr>Allaitement et problèmes de sommeil ?</vt:lpstr>
      <vt:lpstr>Allaitement et fatigue</vt:lpstr>
      <vt:lpstr>Comment cela se passe ?</vt:lpstr>
      <vt:lpstr>Ce qui n’aide pas</vt:lpstr>
      <vt:lpstr>Arrêter l’allaitement ne diminue pas la fatigue</vt:lpstr>
      <vt:lpstr>Ce qui aide</vt:lpstr>
      <vt:lpstr>Ce qui aide</vt:lpstr>
      <vt:lpstr>Ce qui aide</vt:lpstr>
      <vt:lpstr>Ce qui aide</vt:lpstr>
      <vt:lpstr>Synchronisation des rythmes</vt:lpstr>
      <vt:lpstr>Tétées nocturnes</vt:lpstr>
      <vt:lpstr>Tétées nocturnes</vt:lpstr>
      <vt:lpstr>Tétées nocturnes</vt:lpstr>
      <vt:lpstr>Lieu du sommeil et durée d’allaitement</vt:lpstr>
      <vt:lpstr>Lieu du sommeil et durée d’allaitement</vt:lpstr>
      <vt:lpstr>Le dorm’allaitement</vt:lpstr>
      <vt:lpstr>Dès la maternité</vt:lpstr>
      <vt:lpstr>Un lit assez grand !</vt:lpstr>
      <vt:lpstr>Un lit assez grand !</vt:lpstr>
      <vt:lpstr>Un lit assez grand !</vt:lpstr>
      <vt:lpstr>Catalogue de futons</vt:lpstr>
      <vt:lpstr>Un berceau cododo ?</vt:lpstr>
      <vt:lpstr>Le berceau à côté du lit parental ?</vt:lpstr>
      <vt:lpstr>Un hamac ?</vt:lpstr>
      <vt:lpstr>Conditions à respecter pour le partage du lit</vt:lpstr>
      <vt:lpstr>Présentation PowerPoint</vt:lpstr>
      <vt:lpstr>Le cuddle curl</vt:lpstr>
      <vt:lpstr>                         Substituts…</vt:lpstr>
      <vt:lpstr>Les conséquences du laisser pleurer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Sommeil de la mère  et allaitement</dc:title>
  <dc:creator>Claude Didierjean-Jouveau</dc:creator>
  <cp:lastModifiedBy>Claude Didierjean-Jouveau</cp:lastModifiedBy>
  <cp:revision>69</cp:revision>
  <dcterms:created xsi:type="dcterms:W3CDTF">2018-05-20T11:54:09Z</dcterms:created>
  <dcterms:modified xsi:type="dcterms:W3CDTF">2020-04-15T10:39:03Z</dcterms:modified>
</cp:coreProperties>
</file>